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354" r:id="rId3"/>
    <p:sldId id="355" r:id="rId4"/>
    <p:sldId id="356" r:id="rId5"/>
    <p:sldId id="362" r:id="rId6"/>
    <p:sldId id="357" r:id="rId7"/>
    <p:sldId id="361" r:id="rId8"/>
    <p:sldId id="360" r:id="rId9"/>
    <p:sldId id="363" r:id="rId10"/>
    <p:sldId id="364" r:id="rId11"/>
    <p:sldId id="365" r:id="rId12"/>
    <p:sldId id="358" r:id="rId13"/>
    <p:sldId id="359" r:id="rId14"/>
    <p:sldId id="347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8F3"/>
    <a:srgbClr val="D3E1E3"/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>
      <p:cViewPr varScale="1">
        <p:scale>
          <a:sx n="73" d="100"/>
          <a:sy n="73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6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CAB69-CE8A-4A1E-AF39-ED24C402F1D6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AFAC4-7721-4BBD-81D5-A1F036A2E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58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27172-A922-4C3F-9020-9A36482CBC1F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D7337-CAEB-476E-AED4-5EB2B41A99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75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41069-3A45-4A54-9ADE-6AAF18D4E4E5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3631B-1ED6-4BEF-AE53-AFB730D6BA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6FAB-7B28-4392-992D-495C06C18DD3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ABD8B-55B6-4ED8-97F3-F989497C0A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579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D190-FFC2-487B-9EF7-7404346B53A3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A0612-EC77-4B77-AEEB-6AA75A36D2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68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27D5-200B-46AB-91EC-70E17F21E698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9EA7-4D34-43F6-A09B-9796529AD4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501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57B1-3EBD-44B0-849C-65BEF7F12EFF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1793-AE35-4EA5-BBD6-16605F53D1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96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39F8-2D2E-46BF-A877-F02AB3E9EE2A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72A5-89B6-4E1C-BB8A-A2F2D666CE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96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313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23910-C887-41D1-8CB0-4A3F00C4A700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55569-3685-4F14-9965-6C721F50CC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085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62BC-66EA-40BF-B655-978FBB6DF3A5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1AC3E-E3A7-43BE-8377-21594017E8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24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06B4-1115-4019-804A-378CCC882E1C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D0F50-2883-4139-ACD0-5542E5F26A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31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D009-9C42-403D-9CB0-D23A08E9AD91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A0420-7406-4D5A-A33F-88B739324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968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B948-5979-43EC-A071-4F1F63F9DF2F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B07A6-9CDC-4609-BADC-4E51AF2676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0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8" descr="velkybubli_CJ_1502_1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857500" y="274638"/>
            <a:ext cx="5829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1431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3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5A50FA-416F-40B6-88CD-EA4B11288ABF}" type="datetimeFigureOut">
              <a:rPr lang="cs-CZ"/>
              <a:pPr>
                <a:defRPr/>
              </a:pPr>
              <a:t>18.01.2023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488017F-A579-4BED-9077-58AF3CCB881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3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24576" y="248950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87536" y="2780928"/>
            <a:ext cx="73413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>
                <a:solidFill>
                  <a:srgbClr val="01A8F3"/>
                </a:solidFill>
              </a:rPr>
              <a:t>Prošetřovatelství</a:t>
            </a:r>
            <a:r>
              <a:rPr lang="pt-BR" sz="4000" dirty="0" smtClean="0">
                <a:solidFill>
                  <a:srgbClr val="01A8F3"/>
                </a:solidFill>
              </a:rPr>
              <a:t> </a:t>
            </a:r>
            <a:r>
              <a:rPr lang="pt-BR" sz="4000" dirty="0">
                <a:solidFill>
                  <a:srgbClr val="01A8F3"/>
                </a:solidFill>
              </a:rPr>
              <a:t>ve</a:t>
            </a:r>
            <a:r>
              <a:rPr lang="cs-CZ" sz="4000" dirty="0">
                <a:solidFill>
                  <a:srgbClr val="01A8F3"/>
                </a:solidFill>
              </a:rPr>
              <a:t> státní službě </a:t>
            </a:r>
            <a:r>
              <a:rPr lang="cs-CZ" sz="4000" dirty="0" smtClean="0">
                <a:solidFill>
                  <a:srgbClr val="01A8F3"/>
                </a:solidFill>
              </a:rPr>
              <a:t>pohledem </a:t>
            </a:r>
            <a:r>
              <a:rPr lang="pt-BR" sz="4000" dirty="0" smtClean="0">
                <a:solidFill>
                  <a:srgbClr val="01A8F3"/>
                </a:solidFill>
              </a:rPr>
              <a:t>směrnice </a:t>
            </a:r>
            <a:r>
              <a:rPr lang="pt-BR" sz="4000" dirty="0">
                <a:solidFill>
                  <a:srgbClr val="01A8F3"/>
                </a:solidFill>
              </a:rPr>
              <a:t>EU </a:t>
            </a:r>
            <a:r>
              <a:rPr lang="pt-BR" sz="4000" dirty="0" smtClean="0">
                <a:solidFill>
                  <a:srgbClr val="01A8F3"/>
                </a:solidFill>
              </a:rPr>
              <a:t>2019/1937</a:t>
            </a:r>
            <a:endParaRPr lang="cs-CZ" sz="4000" dirty="0" smtClean="0">
              <a:solidFill>
                <a:srgbClr val="01A8F3"/>
              </a:solidFill>
            </a:endParaRPr>
          </a:p>
          <a:p>
            <a:pPr algn="ctr"/>
            <a:endParaRPr lang="cs-CZ" sz="4000" dirty="0">
              <a:solidFill>
                <a:srgbClr val="01A8F3"/>
              </a:solidFill>
            </a:endParaRPr>
          </a:p>
          <a:p>
            <a:pPr algn="ctr"/>
            <a:endParaRPr lang="cs-CZ" sz="4000" dirty="0" smtClean="0">
              <a:solidFill>
                <a:srgbClr val="01A8F3"/>
              </a:solidFill>
            </a:endParaRPr>
          </a:p>
          <a:p>
            <a:pPr algn="ctr"/>
            <a:r>
              <a:rPr lang="cs-CZ" sz="2800" dirty="0" smtClean="0">
                <a:solidFill>
                  <a:srgbClr val="01A8F3"/>
                </a:solidFill>
              </a:rPr>
              <a:t>PhDr. Jindřich Fryč</a:t>
            </a:r>
          </a:p>
          <a:p>
            <a:pPr algn="ctr"/>
            <a:r>
              <a:rPr lang="cs-CZ" sz="2800" dirty="0">
                <a:solidFill>
                  <a:srgbClr val="01A8F3"/>
                </a:solidFill>
              </a:rPr>
              <a:t>n</a:t>
            </a:r>
            <a:r>
              <a:rPr lang="cs-CZ" sz="2800" dirty="0" smtClean="0">
                <a:solidFill>
                  <a:srgbClr val="01A8F3"/>
                </a:solidFill>
              </a:rPr>
              <a:t>ejvyšší státní tajemník</a:t>
            </a:r>
            <a:endParaRPr lang="cs-CZ" sz="2800" dirty="0">
              <a:solidFill>
                <a:srgbClr val="01A8F3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738173" y="575025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</p:spTree>
    <p:extLst>
      <p:ext uri="{BB962C8B-B14F-4D97-AF65-F5344CB8AC3E}">
        <p14:creationId xmlns:p14="http://schemas.microsoft.com/office/powerpoint/2010/main" val="6040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sz="3300" dirty="0" smtClean="0"/>
              <a:t>DŮVĚRNOST PODANÉHO OZNÁMENÍ</a:t>
            </a:r>
            <a:endParaRPr lang="cs-CZ" sz="33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086646" cy="317691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solidFill>
                  <a:schemeClr val="tx1"/>
                </a:solidFill>
              </a:rPr>
              <a:t>povinnost </a:t>
            </a:r>
            <a:r>
              <a:rPr lang="cs-CZ" sz="2500" dirty="0">
                <a:solidFill>
                  <a:schemeClr val="tx1"/>
                </a:solidFill>
              </a:rPr>
              <a:t>zachovávat důvěrnost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solidFill>
                  <a:schemeClr val="tx1"/>
                </a:solidFill>
              </a:rPr>
              <a:t>informacemi </a:t>
            </a:r>
            <a:r>
              <a:rPr lang="cs-CZ" sz="2500" dirty="0">
                <a:solidFill>
                  <a:schemeClr val="tx1"/>
                </a:solidFill>
              </a:rPr>
              <a:t>o totožnosti oznamovatele disponuje </a:t>
            </a:r>
            <a:r>
              <a:rPr lang="cs-CZ" sz="2500" dirty="0" smtClean="0">
                <a:solidFill>
                  <a:schemeClr val="tx1"/>
                </a:solidFill>
              </a:rPr>
              <a:t>po celou dobu prošetřování pouze </a:t>
            </a:r>
            <a:r>
              <a:rPr lang="cs-CZ" sz="2500" dirty="0" err="1" smtClean="0">
                <a:solidFill>
                  <a:schemeClr val="tx1"/>
                </a:solidFill>
              </a:rPr>
              <a:t>prošetřovatel</a:t>
            </a:r>
            <a:endParaRPr lang="cs-CZ" sz="25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solidFill>
                  <a:schemeClr val="tx1"/>
                </a:solidFill>
              </a:rPr>
              <a:t>bez </a:t>
            </a:r>
            <a:r>
              <a:rPr lang="cs-CZ" sz="2500" dirty="0">
                <a:solidFill>
                  <a:schemeClr val="tx1"/>
                </a:solidFill>
              </a:rPr>
              <a:t>výslovného souhlasu oznamovatele nesmí </a:t>
            </a:r>
            <a:r>
              <a:rPr lang="cs-CZ" sz="2500" dirty="0" smtClean="0">
                <a:solidFill>
                  <a:schemeClr val="tx1"/>
                </a:solidFill>
              </a:rPr>
              <a:t>být jeho totožnost nikomu sdělena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>
                <a:solidFill>
                  <a:schemeClr val="tx1"/>
                </a:solidFill>
              </a:rPr>
              <a:t>z</a:t>
            </a:r>
            <a:r>
              <a:rPr lang="cs-CZ" sz="2500" dirty="0" smtClean="0">
                <a:solidFill>
                  <a:schemeClr val="tx1"/>
                </a:solidFill>
              </a:rPr>
              <a:t>úžen okruh </a:t>
            </a:r>
            <a:r>
              <a:rPr lang="cs-CZ" sz="2500" dirty="0">
                <a:solidFill>
                  <a:schemeClr val="tx1"/>
                </a:solidFill>
              </a:rPr>
              <a:t>osob, které znají nebo mohou znát </a:t>
            </a:r>
            <a:r>
              <a:rPr lang="cs-CZ" sz="2500" dirty="0" smtClean="0">
                <a:solidFill>
                  <a:schemeClr val="tx1"/>
                </a:solidFill>
              </a:rPr>
              <a:t>totožnost oznamovatele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2041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sz="3300" dirty="0" smtClean="0"/>
              <a:t>OCHRANA DOTČENÝCH OSOB</a:t>
            </a:r>
            <a:endParaRPr lang="cs-CZ" sz="33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086646" cy="317691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300" dirty="0">
                <a:solidFill>
                  <a:schemeClr val="tx1"/>
                </a:solidFill>
              </a:rPr>
              <a:t>d</a:t>
            </a:r>
            <a:r>
              <a:rPr lang="cs-CZ" sz="2300" dirty="0" smtClean="0">
                <a:solidFill>
                  <a:schemeClr val="tx1"/>
                </a:solidFill>
              </a:rPr>
              <a:t>otčená osoba - fyzická </a:t>
            </a:r>
            <a:r>
              <a:rPr lang="cs-CZ" sz="2300" dirty="0">
                <a:solidFill>
                  <a:schemeClr val="tx1"/>
                </a:solidFill>
              </a:rPr>
              <a:t>nebo právnická </a:t>
            </a:r>
            <a:r>
              <a:rPr lang="cs-CZ" sz="2300" dirty="0" smtClean="0">
                <a:solidFill>
                  <a:schemeClr val="tx1"/>
                </a:solidFill>
              </a:rPr>
              <a:t>osoba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</a:rPr>
              <a:t>v </a:t>
            </a:r>
            <a:r>
              <a:rPr lang="cs-CZ" sz="2300" dirty="0">
                <a:solidFill>
                  <a:schemeClr val="tx1"/>
                </a:solidFill>
              </a:rPr>
              <a:t>oznámení uvedena jako osoba, jíž se porušení přičítá nebo s níž je tato osoba </a:t>
            </a:r>
            <a:r>
              <a:rPr lang="cs-CZ" sz="2300" dirty="0" smtClean="0">
                <a:solidFill>
                  <a:schemeClr val="tx1"/>
                </a:solidFill>
              </a:rPr>
              <a:t>spojována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</a:rPr>
              <a:t>nelze </a:t>
            </a:r>
            <a:r>
              <a:rPr lang="cs-CZ" sz="2300" dirty="0">
                <a:solidFill>
                  <a:schemeClr val="tx1"/>
                </a:solidFill>
              </a:rPr>
              <a:t>rozšiřovat okruh osob, </a:t>
            </a:r>
            <a:r>
              <a:rPr lang="cs-CZ" sz="2300" dirty="0" smtClean="0">
                <a:solidFill>
                  <a:schemeClr val="tx1"/>
                </a:solidFill>
              </a:rPr>
              <a:t>o osoby, vůči kterým </a:t>
            </a:r>
            <a:r>
              <a:rPr lang="cs-CZ" sz="2300" dirty="0">
                <a:solidFill>
                  <a:schemeClr val="tx1"/>
                </a:solidFill>
              </a:rPr>
              <a:t>služební úřad nevykonává žádnou personální </a:t>
            </a:r>
            <a:r>
              <a:rPr lang="cs-CZ" sz="2300" dirty="0" smtClean="0">
                <a:solidFill>
                  <a:schemeClr val="tx1"/>
                </a:solidFill>
              </a:rPr>
              <a:t>pravomoc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</a:rPr>
              <a:t>okruh </a:t>
            </a:r>
            <a:r>
              <a:rPr lang="cs-CZ" sz="2300" dirty="0">
                <a:solidFill>
                  <a:schemeClr val="tx1"/>
                </a:solidFill>
              </a:rPr>
              <a:t>prošetřovaných osob </a:t>
            </a:r>
            <a:r>
              <a:rPr lang="cs-CZ" sz="2300" dirty="0" smtClean="0">
                <a:solidFill>
                  <a:schemeClr val="tx1"/>
                </a:solidFill>
              </a:rPr>
              <a:t>stanoven v </a:t>
            </a:r>
            <a:r>
              <a:rPr lang="cs-CZ" sz="2300" dirty="0">
                <a:solidFill>
                  <a:schemeClr val="tx1"/>
                </a:solidFill>
              </a:rPr>
              <a:t>§ 3 nařízení vlády č. 145/2015 Sb., rozšířený </a:t>
            </a:r>
            <a:r>
              <a:rPr lang="cs-CZ" sz="2300" dirty="0" smtClean="0">
                <a:solidFill>
                  <a:schemeClr val="tx1"/>
                </a:solidFill>
              </a:rPr>
              <a:t>o FO, </a:t>
            </a:r>
            <a:r>
              <a:rPr lang="cs-CZ" sz="2300" dirty="0">
                <a:solidFill>
                  <a:schemeClr val="tx1"/>
                </a:solidFill>
              </a:rPr>
              <a:t>která pro služební úřad vykonává bezplatnou odbornou </a:t>
            </a:r>
            <a:r>
              <a:rPr lang="cs-CZ" sz="2300" dirty="0" smtClean="0">
                <a:solidFill>
                  <a:schemeClr val="tx1"/>
                </a:solidFill>
              </a:rPr>
              <a:t>stáž </a:t>
            </a:r>
            <a:endParaRPr lang="cs-CZ" sz="2300" dirty="0"/>
          </a:p>
        </p:txBody>
      </p:sp>
      <p:pic>
        <p:nvPicPr>
          <p:cNvPr id="11" name="Picture 6" descr="Vektorová grafika zdarma z Podnikat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80798"/>
            <a:ext cx="2037942" cy="217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9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423508" y="5605917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612472"/>
          </a:xfrm>
        </p:spPr>
        <p:txBody>
          <a:bodyPr/>
          <a:lstStyle/>
          <a:p>
            <a:pPr algn="ctr"/>
            <a:r>
              <a:rPr lang="cs-CZ" dirty="0" smtClean="0"/>
              <a:t>SOUHRNNÁ STATISTIKA</a:t>
            </a:r>
            <a:endParaRPr lang="cs-CZ" dirty="0"/>
          </a:p>
        </p:txBody>
      </p:sp>
      <p:pic>
        <p:nvPicPr>
          <p:cNvPr id="11" name="Zástupný symbol pro obsah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14624" y="2276871"/>
            <a:ext cx="7673800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3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831629"/>
          </a:xfrm>
        </p:spPr>
        <p:txBody>
          <a:bodyPr/>
          <a:lstStyle/>
          <a:p>
            <a:pPr algn="ctr"/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605620" cy="317691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</a:rPr>
              <a:t>implementace povinností stanovených směrnicí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</a:rPr>
              <a:t>státní služba zachovává zákonná vymezení daná zákonem č. 234/2014 Sb., o státní službě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i</a:t>
            </a:r>
            <a:r>
              <a:rPr lang="cs-CZ" sz="2800" dirty="0" smtClean="0">
                <a:solidFill>
                  <a:schemeClr val="tx1"/>
                </a:solidFill>
              </a:rPr>
              <a:t>nstitut oznamování je nadužíván a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n</a:t>
            </a:r>
            <a:r>
              <a:rPr lang="cs-CZ" sz="2800" dirty="0" smtClean="0">
                <a:solidFill>
                  <a:schemeClr val="tx1"/>
                </a:solidFill>
              </a:rPr>
              <a:t>ení využíván zcela v souladu se stanoveným účelem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s</a:t>
            </a:r>
            <a:r>
              <a:rPr lang="cs-CZ" sz="2800" dirty="0" smtClean="0">
                <a:solidFill>
                  <a:schemeClr val="tx1"/>
                </a:solidFill>
              </a:rPr>
              <a:t>tátní zaměstnanci mají i jiné zákonné instituty k ochraně svých práv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g</a:t>
            </a:r>
            <a:r>
              <a:rPr lang="cs-CZ" sz="2800" dirty="0" smtClean="0">
                <a:solidFill>
                  <a:schemeClr val="tx1"/>
                </a:solidFill>
              </a:rPr>
              <a:t>estorem po transpozici směrnice je Ministerstvo spravedlnosti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12" name="Picture 8" descr="Vektorová grafika zdarma z Bezpráví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83515"/>
            <a:ext cx="1714602" cy="143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4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7" y="1054104"/>
            <a:ext cx="9150889" cy="580389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2304488" cy="7193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07" y="192561"/>
            <a:ext cx="1841152" cy="5060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559" y="1952284"/>
            <a:ext cx="9169179" cy="2334702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214991" y="4250972"/>
            <a:ext cx="1447832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dirty="0">
                <a:solidFill>
                  <a:schemeClr val="bg1">
                    <a:lumMod val="65000"/>
                  </a:schemeClr>
                </a:solidFill>
              </a:rPr>
              <a:t>zdroj: www.mas-boleslavsko.cz/wp-content/uploads/vzd%C4%9Bl%C3%A1v%C3%A1n%C3%AD-300x168.jpg</a:t>
            </a: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179512" y="4851384"/>
            <a:ext cx="8496943" cy="1403355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800" dirty="0" smtClean="0">
                <a:solidFill>
                  <a:srgbClr val="00B0F0"/>
                </a:solidFill>
              </a:rPr>
              <a:t>PhDr. Jindřich Fryč</a:t>
            </a:r>
            <a:endParaRPr lang="cs-CZ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1600" dirty="0"/>
              <a:t>n</a:t>
            </a:r>
            <a:r>
              <a:rPr lang="cs-CZ" sz="1600" dirty="0" smtClean="0"/>
              <a:t>ejvyšší státní tajemník </a:t>
            </a:r>
          </a:p>
          <a:p>
            <a:pPr marL="0" indent="0">
              <a:buNone/>
            </a:pPr>
            <a:r>
              <a:rPr lang="cs-CZ" sz="1600" dirty="0" smtClean="0"/>
              <a:t>sekce </a:t>
            </a:r>
            <a:r>
              <a:rPr lang="cs-CZ" sz="1600" dirty="0"/>
              <a:t>pro státní </a:t>
            </a:r>
            <a:r>
              <a:rPr lang="cs-CZ" sz="1600" dirty="0" smtClean="0"/>
              <a:t>službu Ministerstva vnitra</a:t>
            </a:r>
          </a:p>
          <a:p>
            <a:pPr marL="0" indent="0">
              <a:buNone/>
            </a:pPr>
            <a:r>
              <a:rPr lang="cs-CZ" sz="1600" dirty="0"/>
              <a:t>j</a:t>
            </a:r>
            <a:r>
              <a:rPr lang="cs-CZ" sz="1600" dirty="0" smtClean="0"/>
              <a:t>indrich.fryc@mvcr.cz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9079" y="2042080"/>
            <a:ext cx="3417807" cy="1913972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79512" y="1054253"/>
            <a:ext cx="7772400" cy="824994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0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340768"/>
            <a:ext cx="7772400" cy="919598"/>
          </a:xfrm>
        </p:spPr>
        <p:txBody>
          <a:bodyPr/>
          <a:lstStyle/>
          <a:p>
            <a:pPr algn="ctr"/>
            <a:r>
              <a:rPr lang="cs-CZ" sz="3000" dirty="0" smtClean="0"/>
              <a:t>ZAKOTVENÍ PROŠETŘOVATELSTVÍ VE STÁTNÍ SLUŽBĚ</a:t>
            </a:r>
            <a:endParaRPr lang="cs-CZ" sz="30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708920"/>
            <a:ext cx="6400800" cy="290130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§ </a:t>
            </a:r>
            <a:r>
              <a:rPr lang="cs-CZ" sz="2400" dirty="0">
                <a:solidFill>
                  <a:schemeClr val="tx1"/>
                </a:solidFill>
              </a:rPr>
              <a:t>205 písm. d) zákona </a:t>
            </a:r>
            <a:r>
              <a:rPr lang="cs-CZ" sz="2400" dirty="0" smtClean="0">
                <a:solidFill>
                  <a:schemeClr val="tx1"/>
                </a:solidFill>
              </a:rPr>
              <a:t>č. 234/2014 Sb., o </a:t>
            </a:r>
            <a:r>
              <a:rPr lang="cs-CZ" sz="2400" dirty="0">
                <a:solidFill>
                  <a:schemeClr val="tx1"/>
                </a:solidFill>
              </a:rPr>
              <a:t>státní službě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nařízení vlády č. 145/2015 Sb.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metodický pokyn NMV č. 8/2015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0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622427"/>
          </a:xfrm>
        </p:spPr>
        <p:txBody>
          <a:bodyPr/>
          <a:lstStyle/>
          <a:p>
            <a:pPr algn="ctr"/>
            <a:r>
              <a:rPr lang="cs-CZ" dirty="0" smtClean="0"/>
              <a:t>PROŠETŘOVATEL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708920"/>
            <a:ext cx="7885540" cy="2901308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nařízení vlády rozlišuje </a:t>
            </a:r>
            <a:r>
              <a:rPr lang="cs-CZ" sz="2400" b="1" dirty="0">
                <a:solidFill>
                  <a:schemeClr val="tx1"/>
                </a:solidFill>
              </a:rPr>
              <a:t>čtyři skupiny </a:t>
            </a:r>
            <a:r>
              <a:rPr lang="cs-CZ" sz="2400" b="1" dirty="0" err="1">
                <a:solidFill>
                  <a:schemeClr val="tx1"/>
                </a:solidFill>
              </a:rPr>
              <a:t>prošetřovatelů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</a:rPr>
              <a:t>prošetřovatel</a:t>
            </a:r>
            <a:r>
              <a:rPr lang="cs-CZ" sz="2400" dirty="0">
                <a:solidFill>
                  <a:schemeClr val="tx1"/>
                </a:solidFill>
              </a:rPr>
              <a:t> určený služebním orgánem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</a:rPr>
              <a:t>prošetřovatel</a:t>
            </a:r>
            <a:r>
              <a:rPr lang="cs-CZ" sz="2400" dirty="0">
                <a:solidFill>
                  <a:schemeClr val="tx1"/>
                </a:solidFill>
              </a:rPr>
              <a:t> určený vládou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</a:rPr>
              <a:t>prošetřovatel</a:t>
            </a:r>
            <a:r>
              <a:rPr lang="cs-CZ" sz="2400" dirty="0">
                <a:solidFill>
                  <a:schemeClr val="tx1"/>
                </a:solidFill>
              </a:rPr>
              <a:t> určený nejvyšším státním tajemníkem (dříve NMV)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</a:rPr>
              <a:t>prošetřovatel</a:t>
            </a:r>
            <a:r>
              <a:rPr lang="cs-CZ" sz="2400" dirty="0">
                <a:solidFill>
                  <a:schemeClr val="tx1"/>
                </a:solidFill>
              </a:rPr>
              <a:t> určený personálním ředitelem sekce pro státní službu</a:t>
            </a:r>
          </a:p>
          <a:p>
            <a:endParaRPr lang="cs-CZ" dirty="0"/>
          </a:p>
        </p:txBody>
      </p:sp>
      <p:pic>
        <p:nvPicPr>
          <p:cNvPr id="11" name="Picture 2" descr="Ilustrací zdarma z Seminá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22" y="5229264"/>
            <a:ext cx="1872209" cy="161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2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622427"/>
          </a:xfrm>
        </p:spPr>
        <p:txBody>
          <a:bodyPr/>
          <a:lstStyle/>
          <a:p>
            <a:pPr algn="ctr"/>
            <a:r>
              <a:rPr lang="cs-CZ" dirty="0" smtClean="0"/>
              <a:t>ÚČINEK SMĚRNICE EU 2019/1937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708919"/>
            <a:ext cx="8317588" cy="302846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900" dirty="0">
                <a:solidFill>
                  <a:schemeClr val="tx1"/>
                </a:solidFill>
              </a:rPr>
              <a:t>transpoziční lhůta směrnice </a:t>
            </a:r>
            <a:r>
              <a:rPr lang="cs-CZ" sz="2900" dirty="0" smtClean="0">
                <a:solidFill>
                  <a:schemeClr val="tx1"/>
                </a:solidFill>
              </a:rPr>
              <a:t>17</a:t>
            </a:r>
            <a:r>
              <a:rPr lang="cs-CZ" sz="2900" dirty="0">
                <a:solidFill>
                  <a:schemeClr val="tx1"/>
                </a:solidFill>
              </a:rPr>
              <a:t>. 12. 2021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900" dirty="0" smtClean="0">
                <a:solidFill>
                  <a:schemeClr val="tx1"/>
                </a:solidFill>
              </a:rPr>
              <a:t>stanovisko </a:t>
            </a:r>
            <a:r>
              <a:rPr lang="cs-CZ" sz="2900" dirty="0">
                <a:solidFill>
                  <a:schemeClr val="tx1"/>
                </a:solidFill>
              </a:rPr>
              <a:t>sekce pro státní službu </a:t>
            </a:r>
            <a:r>
              <a:rPr lang="cs-CZ" sz="2900" dirty="0" smtClean="0">
                <a:solidFill>
                  <a:schemeClr val="tx1"/>
                </a:solidFill>
              </a:rPr>
              <a:t>k </a:t>
            </a:r>
            <a:r>
              <a:rPr lang="cs-CZ" sz="2900" dirty="0">
                <a:solidFill>
                  <a:schemeClr val="tx1"/>
                </a:solidFill>
              </a:rPr>
              <a:t>postupu </a:t>
            </a:r>
            <a:r>
              <a:rPr lang="cs-CZ" sz="2900" dirty="0" err="1">
                <a:solidFill>
                  <a:schemeClr val="tx1"/>
                </a:solidFill>
              </a:rPr>
              <a:t>prošetřovatelů</a:t>
            </a:r>
            <a:r>
              <a:rPr lang="cs-CZ" sz="2900" dirty="0">
                <a:solidFill>
                  <a:schemeClr val="tx1"/>
                </a:solidFill>
              </a:rPr>
              <a:t> určených </a:t>
            </a:r>
            <a:r>
              <a:rPr lang="cs-CZ" sz="2900" dirty="0" smtClean="0">
                <a:solidFill>
                  <a:schemeClr val="tx1"/>
                </a:solidFill>
              </a:rPr>
              <a:t>ve </a:t>
            </a:r>
            <a:r>
              <a:rPr lang="cs-CZ" sz="2900" dirty="0">
                <a:solidFill>
                  <a:schemeClr val="tx1"/>
                </a:solidFill>
              </a:rPr>
              <a:t>služebních úřadech po uplynutí lhůty </a:t>
            </a:r>
            <a:r>
              <a:rPr lang="cs-CZ" sz="2900" dirty="0" smtClean="0">
                <a:solidFill>
                  <a:schemeClr val="tx1"/>
                </a:solidFill>
              </a:rPr>
              <a:t>pro </a:t>
            </a:r>
            <a:r>
              <a:rPr lang="cs-CZ" sz="2900" dirty="0">
                <a:solidFill>
                  <a:schemeClr val="tx1"/>
                </a:solidFill>
              </a:rPr>
              <a:t>transpozici směrnice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900" dirty="0">
                <a:solidFill>
                  <a:schemeClr val="tx1"/>
                </a:solidFill>
              </a:rPr>
              <a:t>cílem stanoviska je zajištění jednotného postupu </a:t>
            </a:r>
            <a:r>
              <a:rPr lang="cs-CZ" sz="2900" dirty="0" err="1">
                <a:solidFill>
                  <a:schemeClr val="tx1"/>
                </a:solidFill>
              </a:rPr>
              <a:t>prošetřovatelů</a:t>
            </a:r>
            <a:endParaRPr lang="cs-CZ" sz="29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5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dirty="0" smtClean="0"/>
              <a:t>STANOVISKO SEKCE PRO STÁTNÍ SLUŽBU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086646" cy="347701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rozpracovává některé aspekty, pro postup </a:t>
            </a:r>
            <a:r>
              <a:rPr lang="cs-CZ" sz="2000" dirty="0" err="1">
                <a:solidFill>
                  <a:schemeClr val="tx1"/>
                </a:solidFill>
              </a:rPr>
              <a:t>prošetřovatele</a:t>
            </a:r>
            <a:r>
              <a:rPr lang="cs-CZ" sz="2000" dirty="0">
                <a:solidFill>
                  <a:schemeClr val="tx1"/>
                </a:solidFill>
              </a:rPr>
              <a:t> po 17. 12. 2021, aby jeho postup byl v souladu se směrnicí, a to: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věcná působnost podle čl. 2 směrnice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osobní působnost podle čl. 4 směrnice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způsob přijímání oznámení podle čl. 9 ve spojení 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s čl. 18 směrnice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lhůty k prošetření podaného oznámení podle čl. 9 směrnice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důvěrnost podaného oznámení podle čl. 16 směrnice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ochrana dotčených osob podle čl. 22 směrnice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4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36379" y="5524930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dirty="0" smtClean="0"/>
              <a:t>VĚCNÁ PŮSOBNOST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086646" cy="317691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s</a:t>
            </a:r>
            <a:r>
              <a:rPr lang="cs-CZ" sz="2000" dirty="0" smtClean="0">
                <a:solidFill>
                  <a:schemeClr val="tx1"/>
                </a:solidFill>
              </a:rPr>
              <a:t>měrnice zužuje </a:t>
            </a:r>
            <a:r>
              <a:rPr lang="cs-CZ" sz="2000" dirty="0">
                <a:solidFill>
                  <a:schemeClr val="tx1"/>
                </a:solidFill>
              </a:rPr>
              <a:t>věcnou </a:t>
            </a:r>
            <a:r>
              <a:rPr lang="cs-CZ" sz="2000" dirty="0" smtClean="0">
                <a:solidFill>
                  <a:schemeClr val="tx1"/>
                </a:solidFill>
              </a:rPr>
              <a:t>působnost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definice </a:t>
            </a:r>
            <a:r>
              <a:rPr lang="cs-CZ" sz="2000" dirty="0">
                <a:solidFill>
                  <a:schemeClr val="tx1"/>
                </a:solidFill>
              </a:rPr>
              <a:t>oblastí, kterých se oznamovaná porušení </a:t>
            </a:r>
            <a:r>
              <a:rPr lang="cs-CZ" sz="2000" dirty="0" smtClean="0">
                <a:solidFill>
                  <a:schemeClr val="tx1"/>
                </a:solidFill>
              </a:rPr>
              <a:t>týkají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postup </a:t>
            </a:r>
            <a:r>
              <a:rPr lang="cs-CZ" sz="2000" dirty="0">
                <a:solidFill>
                  <a:schemeClr val="tx1"/>
                </a:solidFill>
              </a:rPr>
              <a:t>podle nařízení vlády v souladu </a:t>
            </a:r>
            <a:r>
              <a:rPr lang="cs-CZ" sz="2000" dirty="0" smtClean="0">
                <a:solidFill>
                  <a:schemeClr val="tx1"/>
                </a:solidFill>
              </a:rPr>
              <a:t>se směrnicí </a:t>
            </a:r>
            <a:r>
              <a:rPr lang="cs-CZ" sz="2000" dirty="0">
                <a:solidFill>
                  <a:schemeClr val="tx1"/>
                </a:solidFill>
              </a:rPr>
              <a:t>pouze v </a:t>
            </a:r>
            <a:r>
              <a:rPr lang="cs-CZ" sz="2000" dirty="0" smtClean="0">
                <a:solidFill>
                  <a:schemeClr val="tx1"/>
                </a:solidFill>
              </a:rPr>
              <a:t>konkrétních oblastech vyjmenovaných v čl. 2 směrnice, například: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zadávání </a:t>
            </a:r>
            <a:r>
              <a:rPr lang="cs-CZ" sz="2000" dirty="0">
                <a:solidFill>
                  <a:schemeClr val="tx1"/>
                </a:solidFill>
              </a:rPr>
              <a:t>veřejných </a:t>
            </a:r>
            <a:r>
              <a:rPr lang="cs-CZ" sz="2000" dirty="0" smtClean="0">
                <a:solidFill>
                  <a:schemeClr val="tx1"/>
                </a:solidFill>
              </a:rPr>
              <a:t>zakázek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finanční služby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produkty </a:t>
            </a:r>
            <a:r>
              <a:rPr lang="cs-CZ" sz="2000" dirty="0">
                <a:solidFill>
                  <a:schemeClr val="tx1"/>
                </a:solidFill>
              </a:rPr>
              <a:t>a </a:t>
            </a:r>
            <a:r>
              <a:rPr lang="cs-CZ" sz="2000" dirty="0" smtClean="0">
                <a:solidFill>
                  <a:schemeClr val="tx1"/>
                </a:solidFill>
              </a:rPr>
              <a:t>trhy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předcházení </a:t>
            </a:r>
            <a:r>
              <a:rPr lang="cs-CZ" sz="2000" dirty="0">
                <a:solidFill>
                  <a:schemeClr val="tx1"/>
                </a:solidFill>
              </a:rPr>
              <a:t>praní peněz a financování </a:t>
            </a:r>
            <a:r>
              <a:rPr lang="cs-CZ" sz="2000" dirty="0" smtClean="0">
                <a:solidFill>
                  <a:schemeClr val="tx1"/>
                </a:solidFill>
              </a:rPr>
              <a:t>terorismu atd.,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041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dirty="0" smtClean="0"/>
              <a:t>OSOBNÍ PŮSOBNOST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086646" cy="347701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solidFill>
                  <a:schemeClr val="tx1"/>
                </a:solidFill>
              </a:rPr>
              <a:t>směrnice rozšiřuje </a:t>
            </a:r>
            <a:r>
              <a:rPr lang="cs-CZ" sz="2500" dirty="0">
                <a:solidFill>
                  <a:schemeClr val="tx1"/>
                </a:solidFill>
              </a:rPr>
              <a:t>okruh osob, jež mohou podat </a:t>
            </a:r>
            <a:r>
              <a:rPr lang="cs-CZ" sz="2500" dirty="0" smtClean="0">
                <a:solidFill>
                  <a:schemeClr val="tx1"/>
                </a:solidFill>
              </a:rPr>
              <a:t>oznámení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solidFill>
                  <a:schemeClr val="tx1"/>
                </a:solidFill>
              </a:rPr>
              <a:t>státní zaměstnanci </a:t>
            </a:r>
            <a:r>
              <a:rPr lang="cs-CZ" sz="2500" dirty="0">
                <a:solidFill>
                  <a:schemeClr val="tx1"/>
                </a:solidFill>
              </a:rPr>
              <a:t>i </a:t>
            </a:r>
            <a:r>
              <a:rPr lang="cs-CZ" sz="2500" dirty="0" smtClean="0">
                <a:solidFill>
                  <a:schemeClr val="tx1"/>
                </a:solidFill>
              </a:rPr>
              <a:t>zaměstnanci </a:t>
            </a:r>
            <a:r>
              <a:rPr lang="cs-CZ" sz="2500" dirty="0">
                <a:solidFill>
                  <a:schemeClr val="tx1"/>
                </a:solidFill>
              </a:rPr>
              <a:t>v pracovním poměru </a:t>
            </a:r>
            <a:r>
              <a:rPr lang="cs-CZ" sz="2500" dirty="0" smtClean="0">
                <a:solidFill>
                  <a:schemeClr val="tx1"/>
                </a:solidFill>
              </a:rPr>
              <a:t>zařazení </a:t>
            </a:r>
            <a:r>
              <a:rPr lang="cs-CZ" sz="2500" dirty="0">
                <a:solidFill>
                  <a:schemeClr val="tx1"/>
                </a:solidFill>
              </a:rPr>
              <a:t>na služebních místech podle § 178 a § 178a zákona </a:t>
            </a:r>
            <a:r>
              <a:rPr lang="cs-CZ" sz="2500" dirty="0" smtClean="0">
                <a:solidFill>
                  <a:schemeClr val="tx1"/>
                </a:solidFill>
              </a:rPr>
              <a:t>č. 234/2014 Sb., o </a:t>
            </a:r>
            <a:r>
              <a:rPr lang="cs-CZ" sz="2500" dirty="0">
                <a:solidFill>
                  <a:schemeClr val="tx1"/>
                </a:solidFill>
              </a:rPr>
              <a:t>státní </a:t>
            </a:r>
            <a:r>
              <a:rPr lang="cs-CZ" sz="2500" dirty="0" smtClean="0">
                <a:solidFill>
                  <a:schemeClr val="tx1"/>
                </a:solidFill>
              </a:rPr>
              <a:t>službě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solidFill>
                  <a:schemeClr val="tx1"/>
                </a:solidFill>
              </a:rPr>
              <a:t>zaměstnanci </a:t>
            </a:r>
            <a:r>
              <a:rPr lang="cs-CZ" sz="2500" dirty="0">
                <a:solidFill>
                  <a:schemeClr val="tx1"/>
                </a:solidFill>
              </a:rPr>
              <a:t>v pracovním poměru </a:t>
            </a:r>
            <a:r>
              <a:rPr lang="cs-CZ" sz="2500" dirty="0" smtClean="0">
                <a:solidFill>
                  <a:schemeClr val="tx1"/>
                </a:solidFill>
              </a:rPr>
              <a:t>zařazení </a:t>
            </a:r>
            <a:r>
              <a:rPr lang="cs-CZ" sz="2500" dirty="0">
                <a:solidFill>
                  <a:schemeClr val="tx1"/>
                </a:solidFill>
              </a:rPr>
              <a:t>na </a:t>
            </a:r>
            <a:r>
              <a:rPr lang="cs-CZ" sz="2500" dirty="0" smtClean="0">
                <a:solidFill>
                  <a:schemeClr val="tx1"/>
                </a:solidFill>
              </a:rPr>
              <a:t>systemizovaných pracovních místech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159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dirty="0" smtClean="0"/>
              <a:t>ZPŮSOB PŘIJÍMÁNÍ OZNÁMENÍ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708920"/>
            <a:ext cx="8086646" cy="302846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tx1"/>
                </a:solidFill>
              </a:rPr>
              <a:t>s</a:t>
            </a:r>
            <a:r>
              <a:rPr lang="cs-CZ" sz="2600" dirty="0" smtClean="0">
                <a:solidFill>
                  <a:schemeClr val="tx1"/>
                </a:solidFill>
              </a:rPr>
              <a:t>měrnice nově upravuje povinnost </a:t>
            </a:r>
            <a:r>
              <a:rPr lang="cs-CZ" sz="2600" dirty="0">
                <a:solidFill>
                  <a:schemeClr val="tx1"/>
                </a:solidFill>
              </a:rPr>
              <a:t>přijímat oznámení prostřednictvím telefonického </a:t>
            </a:r>
            <a:r>
              <a:rPr lang="cs-CZ" sz="2600" dirty="0" smtClean="0">
                <a:solidFill>
                  <a:schemeClr val="tx1"/>
                </a:solidFill>
              </a:rPr>
              <a:t>hovoru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</a:rPr>
              <a:t>na </a:t>
            </a:r>
            <a:r>
              <a:rPr lang="cs-CZ" sz="2600" dirty="0">
                <a:solidFill>
                  <a:schemeClr val="tx1"/>
                </a:solidFill>
              </a:rPr>
              <a:t>žádost oznamovatele </a:t>
            </a:r>
            <a:r>
              <a:rPr lang="cs-CZ" sz="2600" dirty="0" smtClean="0">
                <a:solidFill>
                  <a:schemeClr val="tx1"/>
                </a:solidFill>
              </a:rPr>
              <a:t>rovněž podáním </a:t>
            </a:r>
            <a:r>
              <a:rPr lang="cs-CZ" sz="2600" dirty="0">
                <a:solidFill>
                  <a:schemeClr val="tx1"/>
                </a:solidFill>
              </a:rPr>
              <a:t>prostřednictvím osobní </a:t>
            </a:r>
            <a:r>
              <a:rPr lang="cs-CZ" sz="2600" dirty="0" smtClean="0">
                <a:solidFill>
                  <a:schemeClr val="tx1"/>
                </a:solidFill>
              </a:rPr>
              <a:t>schůzky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</a:rPr>
              <a:t>specifikace postupu </a:t>
            </a:r>
            <a:r>
              <a:rPr lang="cs-CZ" sz="2600" dirty="0">
                <a:solidFill>
                  <a:schemeClr val="tx1"/>
                </a:solidFill>
              </a:rPr>
              <a:t>pro dokumentaci </a:t>
            </a:r>
            <a:r>
              <a:rPr lang="cs-CZ" sz="2600" dirty="0" smtClean="0">
                <a:solidFill>
                  <a:schemeClr val="tx1"/>
                </a:solidFill>
              </a:rPr>
              <a:t>takto podaných oznámení</a:t>
            </a:r>
            <a:endParaRPr lang="cs-CZ" sz="2600" dirty="0"/>
          </a:p>
        </p:txBody>
      </p:sp>
      <p:pic>
        <p:nvPicPr>
          <p:cNvPr id="11" name="Picture 4" descr="Vektorová grafika zdarma z Kontrolní sezn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01998"/>
            <a:ext cx="2634673" cy="167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2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1054105"/>
            <a:ext cx="9150889" cy="580389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-13778" y="2560468"/>
            <a:ext cx="9144000" cy="3176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88640"/>
            <a:ext cx="23042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4" y="247991"/>
            <a:ext cx="1841152" cy="5060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243268" y="5538444"/>
            <a:ext cx="42351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" i="1" dirty="0">
                <a:solidFill>
                  <a:schemeClr val="bg1">
                    <a:lumMod val="65000"/>
                  </a:schemeClr>
                </a:solidFill>
              </a:rPr>
              <a:t>zdroj: www.ffu.vse.cz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2844" y="1208822"/>
            <a:ext cx="7772400" cy="1051544"/>
          </a:xfrm>
        </p:spPr>
        <p:txBody>
          <a:bodyPr/>
          <a:lstStyle/>
          <a:p>
            <a:pPr algn="ctr"/>
            <a:r>
              <a:rPr lang="cs-CZ" dirty="0" smtClean="0"/>
              <a:t>LHŮTY K PROŠETŘENÍ OZNÁMENÍ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2844" y="2560469"/>
            <a:ext cx="8389596" cy="347701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nadále </a:t>
            </a:r>
            <a:r>
              <a:rPr lang="cs-CZ" sz="2400" dirty="0" smtClean="0">
                <a:solidFill>
                  <a:schemeClr val="tx1"/>
                </a:solidFill>
              </a:rPr>
              <a:t>postup dle </a:t>
            </a:r>
            <a:r>
              <a:rPr lang="cs-CZ" sz="2400" dirty="0">
                <a:solidFill>
                  <a:schemeClr val="tx1"/>
                </a:solidFill>
              </a:rPr>
              <a:t>lhůt stanovených v nařízení vlády 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č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145/2015 Sb.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úprava přísnější, </a:t>
            </a:r>
            <a:r>
              <a:rPr lang="cs-CZ" sz="2400" dirty="0">
                <a:solidFill>
                  <a:schemeClr val="tx1"/>
                </a:solidFill>
              </a:rPr>
              <a:t>než úprava zavedená </a:t>
            </a:r>
            <a:r>
              <a:rPr lang="cs-CZ" sz="2400" dirty="0" smtClean="0">
                <a:solidFill>
                  <a:schemeClr val="tx1"/>
                </a:solidFill>
              </a:rPr>
              <a:t>směrnicí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říznivější pro oznamovatele, za předpokladu, že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celková </a:t>
            </a:r>
            <a:r>
              <a:rPr lang="cs-CZ" sz="2400" dirty="0">
                <a:solidFill>
                  <a:schemeClr val="tx1"/>
                </a:solidFill>
              </a:rPr>
              <a:t>doba prošetření ode dne odeslání potvrzení o přijetí oznámení do poskytnutí zpětné vazby oznamovateli o prošetření </a:t>
            </a:r>
            <a:r>
              <a:rPr lang="cs-CZ" sz="2400" dirty="0" smtClean="0">
                <a:solidFill>
                  <a:schemeClr val="tx1"/>
                </a:solidFill>
              </a:rPr>
              <a:t>nepřekročí 3 měsíce, tzn. lhůtu stanovenou směrnicí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41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V_sablona1_2007_novaa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AK vzdělávání.potx" id="{35E434A0-3F27-4F8C-BF84-7D69BD39E4AE}" vid="{7617DDAB-39AA-4E6B-B335-B2FF011DF6E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SSS - 221209 - Metodická porada k ZSS - poslanecká novela</Template>
  <TotalTime>1480</TotalTime>
  <Words>608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MV_sablona1_2007_novaaa</vt:lpstr>
      <vt:lpstr>Prezentace aplikace PowerPoint</vt:lpstr>
      <vt:lpstr>ZAKOTVENÍ PROŠETŘOVATELSTVÍ VE STÁTNÍ SLUŽBĚ</vt:lpstr>
      <vt:lpstr>PROŠETŘOVATEL</vt:lpstr>
      <vt:lpstr>ÚČINEK SMĚRNICE EU 2019/1937</vt:lpstr>
      <vt:lpstr>STANOVISKO SEKCE PRO STÁTNÍ SLUŽBU</vt:lpstr>
      <vt:lpstr>VĚCNÁ PŮSOBNOST</vt:lpstr>
      <vt:lpstr>OSOBNÍ PŮSOBNOST</vt:lpstr>
      <vt:lpstr>ZPŮSOB PŘIJÍMÁNÍ OZNÁMENÍ</vt:lpstr>
      <vt:lpstr>LHŮTY K PROŠETŘENÍ OZNÁMENÍ</vt:lpstr>
      <vt:lpstr>DŮVĚRNOST PODANÉHO OZNÁMENÍ</vt:lpstr>
      <vt:lpstr>OCHRANA DOTČENÝCH OSOB</vt:lpstr>
      <vt:lpstr>SOUHRNNÁ STATISTIKA</vt:lpstr>
      <vt:lpstr>SHRNUTÍ</vt:lpstr>
      <vt:lpstr>Děkuji za pozornost</vt:lpstr>
    </vt:vector>
  </TitlesOfParts>
  <Company>MVČR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KUBOVÁ Anna, Mgr.</dc:creator>
  <cp:lastModifiedBy>DRÁBOVÁ Jana, Mgr.et Mgr.</cp:lastModifiedBy>
  <cp:revision>38</cp:revision>
  <cp:lastPrinted>2023-01-17T13:51:11Z</cp:lastPrinted>
  <dcterms:created xsi:type="dcterms:W3CDTF">2022-12-08T14:58:20Z</dcterms:created>
  <dcterms:modified xsi:type="dcterms:W3CDTF">2023-01-18T07:16:42Z</dcterms:modified>
</cp:coreProperties>
</file>