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6" r:id="rId9"/>
    <p:sldId id="267" r:id="rId10"/>
    <p:sldId id="268" r:id="rId11"/>
    <p:sldId id="269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95"/>
    <a:srgbClr val="256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0" autoAdjust="0"/>
    <p:restoredTop sz="86395" autoAdjust="0"/>
  </p:normalViewPr>
  <p:slideViewPr>
    <p:cSldViewPr snapToGrid="0" showGuides="1">
      <p:cViewPr varScale="1">
        <p:scale>
          <a:sx n="75" d="100"/>
          <a:sy n="75" d="100"/>
        </p:scale>
        <p:origin x="586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419BCBB-ACAF-AB0B-81D5-CB28244D0A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72F9C7-BD3E-A099-6CA7-B53C64277B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4943-A2C3-4CE7-AB12-AAB3BFBEC4BC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90AD4E-E327-4494-F724-FB846DB161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ED12BE-B0FC-12C0-38F7-71F6814608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50B46-79C0-4113-BC07-EE680A666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263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3157-5D14-40E4-8C70-3AC00C8BFAED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CC43-62E1-4BD2-85A6-824AA68D51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6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80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TIV MODRY 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987F875-C9E2-C86A-3630-6059881FD6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B6531E4-FDDC-3450-CF5E-58EAB8C3E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b="41308"/>
          <a:stretch/>
        </p:blipFill>
        <p:spPr>
          <a:xfrm>
            <a:off x="0" y="450377"/>
            <a:ext cx="10724434" cy="64076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88CDFB7-DF9F-2F03-7F5B-5A95B01D6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67" y="3078766"/>
            <a:ext cx="1327080" cy="996423"/>
          </a:xfrm>
          <a:prstGeom prst="rect">
            <a:avLst/>
          </a:prstGeom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25493289-1A77-0432-12F8-690B5410A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83" y="5448307"/>
            <a:ext cx="1373448" cy="937177"/>
          </a:xfrm>
          <a:prstGeom prst="rect">
            <a:avLst/>
          </a:prstGeom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0D7FA1B2-B4DC-9FBD-C4F9-052168E7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207" y="960356"/>
            <a:ext cx="5567905" cy="11280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defRPr lang="cs-CZ" sz="4000" b="1" i="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22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MOD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2">
            <a:extLst>
              <a:ext uri="{FF2B5EF4-FFF2-40B4-BE49-F238E27FC236}">
                <a16:creationId xmlns:a16="http://schemas.microsoft.com/office/drawing/2014/main" id="{834DF495-1E84-5404-07FC-DF78B529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980000"/>
            <a:ext cx="11235192" cy="3995699"/>
          </a:xfrm>
          <a:prstGeom prst="rect">
            <a:avLst/>
          </a:prstGeom>
        </p:spPr>
        <p:txBody>
          <a:bodyPr vert="horz" lIns="36000" tIns="36000" rIns="0" bIns="0" rtlCol="0">
            <a:normAutofit/>
          </a:bodyPr>
          <a:lstStyle>
            <a:lvl1pPr>
              <a:defRPr sz="2500" b="1" baseline="0">
                <a:solidFill>
                  <a:srgbClr val="134395"/>
                </a:solidFill>
                <a:latin typeface="Calibri" panose="020F0502020204030204" pitchFamily="34" charset="0"/>
              </a:defRPr>
            </a:lvl1pPr>
            <a:lvl2pPr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 b="0" i="0" baseline="0"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12" name="Zástupný symbol pro datum 11">
            <a:extLst>
              <a:ext uri="{FF2B5EF4-FFF2-40B4-BE49-F238E27FC236}">
                <a16:creationId xmlns:a16="http://schemas.microsoft.com/office/drawing/2014/main" id="{F1361E74-FB79-5C6A-5B30-CF545115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2743200" cy="365125"/>
          </a:xfrm>
          <a:prstGeom prst="rect">
            <a:avLst/>
          </a:prstGeom>
        </p:spPr>
        <p:txBody>
          <a:bodyPr/>
          <a:lstStyle/>
          <a:p>
            <a:fld id="{54B8CF5A-6EF9-C046-9206-916D5B8EE5C8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F36B9BA6-E8A6-1315-F27B-BFFF45F0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20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MINISTERSTVO SPRAVEDLNOSTI ČR</a:t>
            </a: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AAFA0304-7E31-FDF6-842B-DA917B3F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000" y="6372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fld id="{1F50E44E-3F4B-492E-8A6C-EB32725E13E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07EA436-3011-7F47-422A-393224D5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260000"/>
            <a:ext cx="11235191" cy="4371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ECED893-B93F-7627-D1EF-22532F46502D}"/>
              </a:ext>
            </a:extLst>
          </p:cNvPr>
          <p:cNvSpPr txBox="1"/>
          <p:nvPr userDrawn="1"/>
        </p:nvSpPr>
        <p:spPr>
          <a:xfrm>
            <a:off x="2551289" y="67733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cs-CZ" baseline="0" dirty="0">
              <a:solidFill>
                <a:srgbClr val="25666D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FB3AA7-279C-FBC5-5C6E-0F5FBD956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540000"/>
            <a:ext cx="9252000" cy="324000"/>
          </a:xfrm>
        </p:spPr>
        <p:txBody>
          <a:bodyPr>
            <a:normAutofit/>
          </a:bodyPr>
          <a:lstStyle>
            <a:lvl1pPr>
              <a:defRPr sz="1400" b="0" i="0" cap="all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kliknutím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9624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MODRY text nebo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1FC86-1C8C-E7FE-9BFD-CE082781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980000"/>
            <a:ext cx="11196000" cy="3989823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36000" tIns="36000" rIns="0" bIns="0"/>
          <a:lstStyle>
            <a:lvl1pPr>
              <a:defRPr sz="2000" baseline="0">
                <a:solidFill>
                  <a:srgbClr val="134395"/>
                </a:solidFill>
                <a:latin typeface="Calibri" panose="020F0502020204030204" pitchFamily="34" charset="0"/>
              </a:defRPr>
            </a:lvl1pPr>
            <a:lvl2pPr>
              <a:defRPr sz="2000">
                <a:latin typeface="+mj-lt"/>
              </a:defRPr>
            </a:lvl2pPr>
          </a:lstStyle>
          <a:p>
            <a:pPr lvl="0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F50004-6582-B9E0-9798-22BFADF8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2743200" cy="365125"/>
          </a:xfrm>
          <a:prstGeom prst="rect">
            <a:avLst/>
          </a:prstGeom>
        </p:spPr>
        <p:txBody>
          <a:bodyPr/>
          <a:lstStyle/>
          <a:p>
            <a:fld id="{C5797CEE-D060-5746-95EF-62CAFDD598AE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87000B-9490-EDF8-49A3-F7511AD7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20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MINISTERSTVO SPRAVEDLNOSTI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A99E5-C4B9-C730-949B-826B656A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000" y="6372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fld id="{1F50E44E-3F4B-492E-8A6C-EB32725E13E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9E7418A-5490-F4B2-2FE4-7B0D332C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260000"/>
            <a:ext cx="11054996" cy="4371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D42AD543-D2BB-3688-3D69-76EF27EAE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540000"/>
            <a:ext cx="9252000" cy="324000"/>
          </a:xfrm>
        </p:spPr>
        <p:txBody>
          <a:bodyPr>
            <a:normAutofit/>
          </a:bodyPr>
          <a:lstStyle>
            <a:lvl1pPr>
              <a:defRPr sz="1400" b="0" i="0" cap="all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kliknutím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2168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MODRY text a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5170C-5018-7986-9FDD-2758A3F0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0" y="1980000"/>
            <a:ext cx="5400000" cy="36000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36000" tIns="36000" rIns="0" bIns="0"/>
          <a:lstStyle>
            <a:lvl1pPr>
              <a:defRPr sz="20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736F67-DEB6-582A-B8E1-2D2352AF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979999"/>
            <a:ext cx="5359218" cy="3599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5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4CE6E8-4890-744E-1CD6-F4F89DE6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2743200" cy="365125"/>
          </a:xfrm>
          <a:prstGeom prst="rect">
            <a:avLst/>
          </a:prstGeom>
        </p:spPr>
        <p:txBody>
          <a:bodyPr/>
          <a:lstStyle/>
          <a:p>
            <a:fld id="{CBC442F4-A046-6444-86C3-6C7BF284A5BF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0B439-9B0A-F8C1-1EF1-1FCBA6BB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20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822B7D-A8D4-65ED-D06D-046806F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000" y="63720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chemeClr val="accent4"/>
                </a:solidFill>
              </a:defRPr>
            </a:lvl1pPr>
          </a:lstStyle>
          <a:p>
            <a:fld id="{1F50E44E-3F4B-492E-8A6C-EB32725E13E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CF3ACB6-7AFE-B4BA-ED4C-E9CC10E9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260000"/>
            <a:ext cx="11196000" cy="54622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C6873D24-2488-117B-B9EC-D4E0BB794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540000"/>
            <a:ext cx="9252000" cy="324000"/>
          </a:xfrm>
        </p:spPr>
        <p:txBody>
          <a:bodyPr>
            <a:normAutofit/>
          </a:bodyPr>
          <a:lstStyle>
            <a:lvl1pPr>
              <a:defRPr sz="1400" b="0" i="0" cap="all" baseline="0">
                <a:solidFill>
                  <a:srgbClr val="13439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kliknutím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031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MODRY dva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4F77E-2198-00AA-3D39-F2AA70A2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260000"/>
            <a:ext cx="11054996" cy="43713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AB241-E11D-B83A-E6B5-AE8C5F26A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1979999"/>
            <a:ext cx="5400000" cy="36000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36000" tIns="36000" rIns="0" bIns="0"/>
          <a:lstStyle>
            <a:lvl1pPr>
              <a:defRPr sz="2000" baseline="0"/>
            </a:lvl1pPr>
          </a:lstStyle>
          <a:p>
            <a:pPr lvl="0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39D99D-4169-A315-F875-BAFC86C46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980000"/>
            <a:ext cx="5400000" cy="36000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36000" tIns="36000" rIns="0" bIns="0"/>
          <a:lstStyle>
            <a:lvl1pPr>
              <a:defRPr sz="2000" b="1" i="0" baseline="0"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909FF5-0824-E035-EA05-75A4CD7A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2743200" cy="365125"/>
          </a:xfrm>
          <a:prstGeom prst="rect">
            <a:avLst/>
          </a:prstGeom>
        </p:spPr>
        <p:txBody>
          <a:bodyPr/>
          <a:lstStyle/>
          <a:p>
            <a:fld id="{0F4BB996-410D-BA4D-96DB-FFF3970E1CA3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646BF5-2DEB-F7C4-A86E-AFA5C5D6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20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170EE1-61AE-B189-86B2-FF1C9E07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000" y="63720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F50E44E-3F4B-492E-8A6C-EB32725E13E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D3D11F7A-EFEB-9235-DD0C-D440EFAF9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540000"/>
            <a:ext cx="9252000" cy="324000"/>
          </a:xfrm>
        </p:spPr>
        <p:txBody>
          <a:bodyPr>
            <a:normAutofit/>
          </a:bodyPr>
          <a:lstStyle>
            <a:lvl1pPr>
              <a:defRPr sz="1400" b="0" i="0" cap="all" baseline="0">
                <a:solidFill>
                  <a:srgbClr val="13439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kliknutím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986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MODRY 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BC6821-F6FD-C3C0-00EB-7DB2646C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2743200" cy="365125"/>
          </a:xfrm>
          <a:prstGeom prst="rect">
            <a:avLst/>
          </a:prstGeom>
        </p:spPr>
        <p:txBody>
          <a:bodyPr/>
          <a:lstStyle/>
          <a:p>
            <a:fld id="{92A25927-1035-C94A-8573-0E4F6DAB17DC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7E5D65-9E0D-8EC6-9835-AFA6386E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200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MINISTERSTVO SPRAVEDLNOSTI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967CF5-FCA9-E9A5-D8B4-309FA05D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000" y="63720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F50E44E-3F4B-492E-8A6C-EB32725E13E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D3998F1E-306B-CDC4-60AC-1B6879C55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540000"/>
            <a:ext cx="9252000" cy="324000"/>
          </a:xfrm>
        </p:spPr>
        <p:txBody>
          <a:bodyPr>
            <a:normAutofit/>
          </a:bodyPr>
          <a:lstStyle>
            <a:lvl1pPr>
              <a:defRPr sz="1400" b="0" i="0" cap="all" baseline="0">
                <a:solidFill>
                  <a:srgbClr val="13439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kliknutím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8581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4E5DFD5-EEB5-B08C-89F8-4AF695569B35}"/>
              </a:ext>
            </a:extLst>
          </p:cNvPr>
          <p:cNvCxnSpPr>
            <a:cxnSpLocks/>
          </p:cNvCxnSpPr>
          <p:nvPr userDrawn="1"/>
        </p:nvCxnSpPr>
        <p:spPr>
          <a:xfrm>
            <a:off x="332920" y="959730"/>
            <a:ext cx="1152956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615FB724-D6A6-1357-7574-6905A5B183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9" y="159833"/>
            <a:ext cx="853256" cy="640657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257270A-57C1-6286-550E-626F16FED9B4}"/>
              </a:ext>
            </a:extLst>
          </p:cNvPr>
          <p:cNvCxnSpPr>
            <a:cxnSpLocks/>
          </p:cNvCxnSpPr>
          <p:nvPr userDrawn="1"/>
        </p:nvCxnSpPr>
        <p:spPr>
          <a:xfrm>
            <a:off x="332920" y="6172375"/>
            <a:ext cx="1153780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677F0F7A-34FB-7D9E-3499-3656E425C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1" t="78919" r="-1231" b="2702"/>
          <a:stretch/>
        </p:blipFill>
        <p:spPr>
          <a:xfrm>
            <a:off x="10972800" y="155245"/>
            <a:ext cx="928322" cy="654531"/>
          </a:xfrm>
          <a:prstGeom prst="rect">
            <a:avLst/>
          </a:prstGeom>
        </p:spPr>
      </p:pic>
      <p:sp>
        <p:nvSpPr>
          <p:cNvPr id="13" name="Zástupný nadpis 12">
            <a:extLst>
              <a:ext uri="{FF2B5EF4-FFF2-40B4-BE49-F238E27FC236}">
                <a16:creationId xmlns:a16="http://schemas.microsoft.com/office/drawing/2014/main" id="{5259E993-8C90-67F1-B906-79810AE9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260000"/>
            <a:ext cx="111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5" name="Zástupný symbol pro datum 14">
            <a:extLst>
              <a:ext uri="{FF2B5EF4-FFF2-40B4-BE49-F238E27FC236}">
                <a16:creationId xmlns:a16="http://schemas.microsoft.com/office/drawing/2014/main" id="{4F664AA1-4CF5-4902-94CB-1A569A39E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7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AC5D0E8-0CDD-C24A-A0FD-A3D8F944C6CA}" type="datetime1">
              <a:rPr lang="cs-CZ" smtClean="0"/>
              <a:pPr/>
              <a:t>16.01.2023</a:t>
            </a:fld>
            <a:endParaRPr lang="cs-CZ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0E84556F-7D27-BFF8-7F28-231A6ACC6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000" y="637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fld id="{C6AE6700-E5C5-442E-AE08-A7C4FB82C14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Zástupný text 13">
            <a:extLst>
              <a:ext uri="{FF2B5EF4-FFF2-40B4-BE49-F238E27FC236}">
                <a16:creationId xmlns:a16="http://schemas.microsoft.com/office/drawing/2014/main" id="{5C2634D5-4EE0-3A37-D1CF-47CA415975BC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504000" y="1980000"/>
            <a:ext cx="11160000" cy="3960000"/>
          </a:xfrm>
          <a:prstGeom prst="rect">
            <a:avLst/>
          </a:prstGeom>
        </p:spPr>
        <p:txBody>
          <a:bodyPr vert="horz" wrap="square" lIns="36000" tIns="36000" rIns="0" bIns="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7538C0-EAD4-ED79-77BB-53CB60585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2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MINISTERSTVO SPRAVEDLNOSTI ČR</a:t>
            </a:r>
          </a:p>
        </p:txBody>
      </p:sp>
    </p:spTree>
    <p:extLst>
      <p:ext uri="{BB962C8B-B14F-4D97-AF65-F5344CB8AC3E}">
        <p14:creationId xmlns:p14="http://schemas.microsoft.com/office/powerpoint/2010/main" val="3316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6" r:id="rId4"/>
    <p:sldLayoutId id="2147483652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13439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 baseline="0">
          <a:solidFill>
            <a:srgbClr val="134395"/>
          </a:solidFill>
          <a:latin typeface="Calibri" panose="020F0502020204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13E08-B072-56FF-EFAC-0A51F0F0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Úspěšné kampaně a důležitost komunikace</a:t>
            </a:r>
          </a:p>
        </p:txBody>
      </p:sp>
    </p:spTree>
    <p:extLst>
      <p:ext uri="{BB962C8B-B14F-4D97-AF65-F5344CB8AC3E}">
        <p14:creationId xmlns:p14="http://schemas.microsoft.com/office/powerpoint/2010/main" val="199463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F9069-B257-4A6D-AD9F-FA94FD0A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Oživení – Slepice, kampaň Vyslepičit/Ututlat?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D1FA68E-1FD5-411A-9898-3F9B42B411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3238" y="2616303"/>
            <a:ext cx="5400675" cy="2327069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E84DA56C-1CFA-418E-9963-F80C626C1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788" y="2444035"/>
            <a:ext cx="5399087" cy="2671605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3D5D45-4637-43F6-9E17-8F01A6B9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B996-410D-BA4D-96DB-FFF3970E1CA3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0BBC89-7EB6-4350-AE6F-97473287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E580CE-5295-40CD-AB1A-79DDCEF9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B8B5EC0-4A1A-4C82-964B-15346801B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6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7F5733C-6560-4CC4-9D33-A3BA4AC0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Vymyslet se dá cokoliv, dobré vyhodnocovat efektivitu</a:t>
            </a:r>
          </a:p>
          <a:p>
            <a:endParaRPr lang="cs-CZ" dirty="0"/>
          </a:p>
          <a:p>
            <a:pPr marL="800100" lvl="1" indent="-342900">
              <a:buFontTx/>
              <a:buChar char="-"/>
            </a:pPr>
            <a:r>
              <a:rPr lang="cs-CZ" dirty="0"/>
              <a:t>Počet oznámení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Povědomí o zákonu, pravidlech, základních informacích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Lze jak obecně ve společnosti tak za organizaci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Oznámil/a byste znovu?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96395B-F8BE-4BBB-963A-7043F852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CF5A-6EF9-C046-9206-916D5B8EE5C8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E6D71A-1A82-4CA8-BA7C-01E8DBA7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2C66C4-5E5C-4439-93E1-C6BFF881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2FEF66-4D81-4FDE-9A19-8970472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Vyhodnocování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E500497-1711-424B-B99C-6426C617F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9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46980E-D43F-831F-00A7-874BC49C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5927-1035-C94A-8573-0E4F6DAB17DC}" type="datetime1">
              <a:rPr lang="cs-CZ" smtClean="0"/>
              <a:t>16.01.2023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9A6927-832A-677B-23C0-EA8340D9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CC013-0CE8-F1EF-FB20-19ACAF2B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DFA5CD-EEF3-4DA0-9A6A-3DE6034D3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2320" y="2154680"/>
            <a:ext cx="6827360" cy="3087880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Děkuji za pozornost</a:t>
            </a:r>
          </a:p>
          <a:p>
            <a:pPr algn="ctr"/>
            <a:endParaRPr lang="cs-CZ" sz="3600" dirty="0"/>
          </a:p>
          <a:p>
            <a:pPr algn="ctr"/>
            <a:r>
              <a:rPr lang="cs-CZ" sz="2000" dirty="0"/>
              <a:t>Šárka Zvěřina Trunkátová</a:t>
            </a:r>
            <a:br>
              <a:rPr lang="cs-CZ" dirty="0"/>
            </a:br>
            <a:endParaRPr lang="cs-CZ" dirty="0"/>
          </a:p>
          <a:p>
            <a:pPr algn="ctr"/>
            <a:r>
              <a:rPr lang="cs-CZ" sz="1600" dirty="0"/>
              <a:t>Oživení, </a:t>
            </a:r>
            <a:r>
              <a:rPr lang="cs-CZ" sz="1600" dirty="0" err="1"/>
              <a:t>z.s</a:t>
            </a:r>
            <a:r>
              <a:rPr lang="cs-CZ" sz="1600" dirty="0"/>
              <a:t>.</a:t>
            </a:r>
          </a:p>
          <a:p>
            <a:pPr algn="ctr"/>
            <a:r>
              <a:rPr lang="cs-CZ" sz="1600" dirty="0"/>
              <a:t>Whistleblowingcenter.cz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C3553D-25EE-4196-A1B7-2D8A25B95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28" y="4843501"/>
            <a:ext cx="796544" cy="7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5234E51-0DD9-E072-4EBA-9997859A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Whistleblowing</a:t>
            </a:r>
            <a:r>
              <a:rPr lang="cs-CZ" dirty="0"/>
              <a:t> je o komunikaci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Komunikace směrem ke společnosti – kampaně, příběhy, vysvětlování dopadu, podpora ze strany představitelů státu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Komunikace k organizacím: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odborná – metodiky, školení, sdílení dobré praxe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informace pro oznamovatele jak, komu oznámit, vysvětlování důležitosti, manifestace podpory od vedení, příběhy z konkrétního odvětví –  příklad Česká pošta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pro povinné subjekty – výhody VOS, benefity, základní informace</a:t>
            </a:r>
            <a:br>
              <a:rPr lang="cs-CZ" dirty="0"/>
            </a:b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Komunikace ideálně otevřená, férová – nutné pro budování důvěry a důvěryhodnosti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Měli bychom motivovat oznamovatele, aby podal oznámení?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E9EAD4-1F69-DA1E-F5BC-FFF556D2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CF5A-6EF9-C046-9206-916D5B8EE5C8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7893FC-9126-B70D-A029-37553FAC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MINISTERSTVO SPRAVEDLNOSTI ČR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6CC608-3E27-7DCA-335B-0E2E277F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EB0A7B5-87A4-2804-98DF-C332D068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poznatků k důležitosti komunikace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FAA7DA2-AD14-907B-80CC-4BB053D35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20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0FB78F3-29EA-4CBB-A135-9E616B60E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19" y="1859268"/>
            <a:ext cx="6220499" cy="3444252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BC9C6-3462-C773-E891-7ED86CC0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7CEE-D060-5746-95EF-62CAFDD598AE}" type="datetime1">
              <a:rPr lang="cs-CZ" smtClean="0"/>
              <a:t>16.01.2023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5E12F1-2EBC-D6E6-C7AB-80A78959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50A382-E290-CC08-1C23-B84548AA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D9C5CC9-8318-6122-1543-2721730B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Průzkum 2020 - </a:t>
            </a:r>
            <a:r>
              <a:rPr lang="cs-CZ" dirty="0" err="1"/>
              <a:t>Behavio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2E37FC5-D6A8-284E-5198-7D0B5B9BA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916EDF-3240-4387-A862-13B9F272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162" y="2093131"/>
            <a:ext cx="6543769" cy="33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BC9C6-3462-C773-E891-7ED86CC0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7CEE-D060-5746-95EF-62CAFDD598AE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5E12F1-2EBC-D6E6-C7AB-80A78959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50A382-E290-CC08-1C23-B84548AA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D9C5CC9-8318-6122-1543-2721730B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2E37FC5-D6A8-284E-5198-7D0B5B9BA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3F735C-031D-46C9-B20F-2D6A9B1E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0" y="1260000"/>
            <a:ext cx="6385879" cy="28852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CE6F7F-D362-4577-990D-C90546E45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84" y="1697131"/>
            <a:ext cx="6054036" cy="3102498"/>
          </a:xfrm>
          <a:prstGeom prst="rect">
            <a:avLst/>
          </a:prstGeom>
        </p:spPr>
      </p:pic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ACC072CC-D840-40C6-B3C7-13B216FC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47" y="4145281"/>
            <a:ext cx="3566513" cy="12801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Špatný konec, horší emoce z příběhu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Důsledky protiprávního jednání – větší pochopení pro oznamovatele a ochota aktivně problém řešit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60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129CB67-D4E5-403E-A0EE-4AF9D6D85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920" y="1268583"/>
            <a:ext cx="8788400" cy="4780334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A158AF-6C31-487B-8964-59DBC282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7CEE-D060-5746-95EF-62CAFDD598AE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54E4F2-5716-451D-8798-05A9B687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6D6202-2994-4C19-B05F-0D01DE05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9A7A039-565C-4872-A106-4BB3C540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78170154-1293-4169-A4A1-6C0559757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8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8C7DDF-1145-E9D7-3B09-0CEA46045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600" y="1907244"/>
            <a:ext cx="5744400" cy="42897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b="0" dirty="0"/>
              <a:t>Vznik 2015 po publikování reportu jako reakce na problémy ve zdravotnictví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b="0" dirty="0"/>
              <a:t>Spadá pod </a:t>
            </a:r>
            <a:r>
              <a:rPr lang="cs-CZ" sz="2600" b="0" dirty="0" err="1"/>
              <a:t>the</a:t>
            </a:r>
            <a:r>
              <a:rPr lang="cs-CZ" sz="2600" b="0" dirty="0"/>
              <a:t> </a:t>
            </a:r>
            <a:r>
              <a:rPr lang="cs-CZ" sz="2600" b="0" dirty="0" err="1"/>
              <a:t>National</a:t>
            </a:r>
            <a:r>
              <a:rPr lang="cs-CZ" sz="2600" b="0" dirty="0"/>
              <a:t> </a:t>
            </a:r>
            <a:r>
              <a:rPr lang="cs-CZ" sz="2600" b="0" dirty="0" err="1"/>
              <a:t>Health</a:t>
            </a:r>
            <a:r>
              <a:rPr lang="cs-CZ" sz="2600" b="0" dirty="0"/>
              <a:t> </a:t>
            </a:r>
            <a:r>
              <a:rPr lang="cs-CZ" sz="2600" b="0" dirty="0" err="1"/>
              <a:t>Services</a:t>
            </a:r>
            <a:r>
              <a:rPr lang="cs-CZ" sz="2600" b="0" dirty="0"/>
              <a:t> </a:t>
            </a:r>
            <a:r>
              <a:rPr lang="cs-CZ" sz="2600" b="0" dirty="0" err="1"/>
              <a:t>England</a:t>
            </a:r>
            <a:endParaRPr lang="cs-CZ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b="0" dirty="0"/>
              <a:t>Cílem změna kultury ve zdravotnických a pečovatelských zařízeních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b="0" dirty="0"/>
              <a:t>Po 5 letech, v roce 2020, více jak 600 </a:t>
            </a:r>
            <a:r>
              <a:rPr lang="cs-CZ" sz="2600" b="0" dirty="0" err="1"/>
              <a:t>guardians</a:t>
            </a:r>
            <a:r>
              <a:rPr lang="cs-CZ" sz="2600" b="0" dirty="0"/>
              <a:t> ve 400 zařízeních, nyní více jak 800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b="0" dirty="0"/>
              <a:t>Součástí kampaň </a:t>
            </a:r>
            <a:r>
              <a:rPr lang="cs-CZ" sz="2600" b="0" dirty="0" err="1"/>
              <a:t>Speak</a:t>
            </a:r>
            <a:r>
              <a:rPr lang="cs-CZ" sz="2600" b="0" dirty="0"/>
              <a:t> Up </a:t>
            </a:r>
            <a:r>
              <a:rPr lang="cs-CZ" sz="2600" b="0" dirty="0" err="1"/>
              <a:t>Month</a:t>
            </a:r>
            <a:endParaRPr lang="cs-CZ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b="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5C2072-8E1A-6FC2-A1A2-E76069E7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42F4-A046-6444-86C3-6C7BF284A5BF}" type="datetime1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3CD31-C98B-1FFE-CED0-DEF5540B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608AE-B6B1-634A-AC9F-4B877C97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7681F78-BE24-EC7D-5A60-118B155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Británie –iniciativa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Guardian´s</a:t>
            </a:r>
            <a:r>
              <a:rPr lang="cs-CZ" dirty="0"/>
              <a:t> Office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03A9046-5ED2-4D65-14D3-954D77D51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F5E45C2B-356A-48AF-A7D3-500F92A11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8" y="2378685"/>
            <a:ext cx="5399087" cy="28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1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D28096-5ADC-439B-A6C9-A7FE568D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5927-1035-C94A-8573-0E4F6DAB17DC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4347CB-BB74-4991-B708-7FFCFAA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11F61C-2804-4EC4-B596-B68ABDFF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5949334-33BA-4F1C-964B-4AA12427D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C47950-A3A3-4AAF-A0B3-43EC8D5A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816724"/>
            <a:ext cx="11287760" cy="59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9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D378DDA-98F7-433D-9E38-312E86F76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6800" y="1999052"/>
            <a:ext cx="2743200" cy="28803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B6FCF42-8B2E-4607-90B3-C9ACE021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75" y="2028805"/>
            <a:ext cx="5647345" cy="3342640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35FEFC-AD0D-422D-8C4A-60460DA46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3566160" y="5579998"/>
            <a:ext cx="2297058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E8774D-7463-496B-B6B2-8B61A56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42F4-A046-6444-86C3-6C7BF284A5BF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6E2ADF-7323-4105-8D8A-F48BC6EA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43EAD-F511-4726-B420-2AC9C2F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5D5E322-E445-440B-9AB8-8B9F1357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274030"/>
            <a:ext cx="11196000" cy="546222"/>
          </a:xfrm>
        </p:spPr>
        <p:txBody>
          <a:bodyPr/>
          <a:lstStyle/>
          <a:p>
            <a:r>
              <a:rPr lang="cs-CZ" dirty="0"/>
              <a:t>Slovensko 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05BB78EA-81AD-4FB7-BC26-D5D2D7DCD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326C1A-47A6-49AA-8179-018F89ED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0" y="1988821"/>
            <a:ext cx="2846980" cy="29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D37D4-3902-41F2-A2AC-82C14CB0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sítě, nové formáty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CBA0F76-AD0F-4C8E-807C-49D6C45F3B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484" y="2356144"/>
            <a:ext cx="6036181" cy="2847388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B755780-4183-4FFC-A715-43514BAB6B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788" y="2356144"/>
            <a:ext cx="5399087" cy="2847388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31D6C-3AB6-4289-BB07-FA028D40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B996-410D-BA4D-96DB-FFF3970E1CA3}" type="datetime1">
              <a:rPr lang="cs-CZ" smtClean="0"/>
              <a:t>17.01.2023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A9DB37-F2C3-4924-88C4-D899251D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MINISTERSTVO SPRAVEDLNOSTI ČR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193E4F-CC34-4B9E-9182-24F227C5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E44E-3F4B-492E-8A6C-EB32725E13ED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FB6F983-8D79-42C2-B70F-13EBB529F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664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MODRY_MSp">
  <a:themeElements>
    <a:clrScheme name="MSp ČR">
      <a:dk1>
        <a:srgbClr val="000000"/>
      </a:dk1>
      <a:lt1>
        <a:srgbClr val="FFFFFF"/>
      </a:lt1>
      <a:dk2>
        <a:srgbClr val="134395"/>
      </a:dk2>
      <a:lt2>
        <a:srgbClr val="FFFFFF"/>
      </a:lt2>
      <a:accent1>
        <a:srgbClr val="E63312"/>
      </a:accent1>
      <a:accent2>
        <a:srgbClr val="134395"/>
      </a:accent2>
      <a:accent3>
        <a:srgbClr val="38B6AB"/>
      </a:accent3>
      <a:accent4>
        <a:srgbClr val="75B6E5"/>
      </a:accent4>
      <a:accent5>
        <a:srgbClr val="E3AAA0"/>
      </a:accent5>
      <a:accent6>
        <a:srgbClr val="FFFFFF"/>
      </a:accent6>
      <a:hlink>
        <a:srgbClr val="75B6E5"/>
      </a:hlink>
      <a:folHlink>
        <a:srgbClr val="E3AA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normAutofit/>
      </a:bodyPr>
      <a:lstStyle>
        <a:defPPr algn="l">
          <a:defRPr baseline="0" dirty="0" smtClean="0">
            <a:solidFill>
              <a:srgbClr val="25666D"/>
            </a:solidFill>
            <a:latin typeface="Myriad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304</Words>
  <Application>Microsoft Office PowerPoint</Application>
  <PresentationFormat>Širokoúhlá obrazovka</PresentationFormat>
  <Paragraphs>75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Motiv MODRY_MSp</vt:lpstr>
      <vt:lpstr>Úspěšné kampaně a důležitost komunikace</vt:lpstr>
      <vt:lpstr>Pár poznatků k důležitosti komunikace</vt:lpstr>
      <vt:lpstr>Průzkum 2020 - Behavio</vt:lpstr>
      <vt:lpstr>Prezentace aplikace PowerPoint</vt:lpstr>
      <vt:lpstr>Prezentace aplikace PowerPoint</vt:lpstr>
      <vt:lpstr>Velká Británie –iniciativa The Guardian´s Office</vt:lpstr>
      <vt:lpstr>Prezentace aplikace PowerPoint</vt:lpstr>
      <vt:lpstr>Slovensko </vt:lpstr>
      <vt:lpstr>Sociální sítě, nové formáty</vt:lpstr>
      <vt:lpstr>Oživení – Slepice, kampaň Vyslepičit/Ututlat?</vt:lpstr>
      <vt:lpstr>Vyhodnocování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Eisner Adam</dc:creator>
  <cp:lastModifiedBy>Šárka Zvěřina Trunkátová</cp:lastModifiedBy>
  <cp:revision>40</cp:revision>
  <dcterms:created xsi:type="dcterms:W3CDTF">2022-06-25T09:29:29Z</dcterms:created>
  <dcterms:modified xsi:type="dcterms:W3CDTF">2023-01-17T20:56:36Z</dcterms:modified>
</cp:coreProperties>
</file>