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407" r:id="rId3"/>
    <p:sldId id="341" r:id="rId4"/>
    <p:sldId id="342" r:id="rId5"/>
    <p:sldId id="400" r:id="rId6"/>
    <p:sldId id="348" r:id="rId7"/>
    <p:sldId id="408" r:id="rId8"/>
    <p:sldId id="409" r:id="rId9"/>
    <p:sldId id="401" r:id="rId10"/>
    <p:sldId id="403" r:id="rId11"/>
    <p:sldId id="404" r:id="rId12"/>
    <p:sldId id="390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BD32CC-E68E-4F0B-A80C-FB84688E1627}" type="doc">
      <dgm:prSet loTypeId="urn:microsoft.com/office/officeart/2005/8/layout/cycle5" loCatId="cycle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nl-NL"/>
        </a:p>
      </dgm:t>
    </dgm:pt>
    <dgm:pt modelId="{13C5975B-E19C-46E3-BDA9-A4201DF4F725}">
      <dgm:prSet phldrT="[Tekst]"/>
      <dgm:spPr/>
      <dgm:t>
        <a:bodyPr/>
        <a:lstStyle/>
        <a:p>
          <a:r>
            <a:rPr lang="nl-NL" dirty="0" err="1"/>
            <a:t>Advice</a:t>
          </a:r>
          <a:endParaRPr lang="nl-NL" dirty="0"/>
        </a:p>
      </dgm:t>
    </dgm:pt>
    <dgm:pt modelId="{6AB03E6B-F9D9-4506-B13C-2487592B53BE}" type="parTrans" cxnId="{0B49DAA3-DF94-40B5-A0FB-C03B920FE13E}">
      <dgm:prSet/>
      <dgm:spPr/>
      <dgm:t>
        <a:bodyPr/>
        <a:lstStyle/>
        <a:p>
          <a:endParaRPr lang="nl-NL"/>
        </a:p>
      </dgm:t>
    </dgm:pt>
    <dgm:pt modelId="{8539BCA5-1C6B-44DE-8587-3E647F7EFA46}" type="sibTrans" cxnId="{0B49DAA3-DF94-40B5-A0FB-C03B920FE13E}">
      <dgm:prSet/>
      <dgm:spPr/>
      <dgm:t>
        <a:bodyPr/>
        <a:lstStyle/>
        <a:p>
          <a:endParaRPr lang="nl-NL"/>
        </a:p>
      </dgm:t>
    </dgm:pt>
    <dgm:pt modelId="{E519FBF1-F52E-4A0D-A9BA-BD8450251E96}">
      <dgm:prSet phldrT="[Tekst]"/>
      <dgm:spPr/>
      <dgm:t>
        <a:bodyPr/>
        <a:lstStyle/>
        <a:p>
          <a:r>
            <a:rPr lang="nl-NL" dirty="0" err="1"/>
            <a:t>Investigation</a:t>
          </a:r>
          <a:endParaRPr lang="nl-NL" dirty="0"/>
        </a:p>
      </dgm:t>
    </dgm:pt>
    <dgm:pt modelId="{352A612D-3A44-4A98-8789-BCEB01D47C2E}" type="parTrans" cxnId="{B22AF583-7C74-4856-A66C-EDD0B99E5AA5}">
      <dgm:prSet/>
      <dgm:spPr/>
      <dgm:t>
        <a:bodyPr/>
        <a:lstStyle/>
        <a:p>
          <a:endParaRPr lang="nl-NL"/>
        </a:p>
      </dgm:t>
    </dgm:pt>
    <dgm:pt modelId="{A38C1CFA-3A2F-46B4-844E-EE548BDC9609}" type="sibTrans" cxnId="{B22AF583-7C74-4856-A66C-EDD0B99E5AA5}">
      <dgm:prSet/>
      <dgm:spPr/>
      <dgm:t>
        <a:bodyPr/>
        <a:lstStyle/>
        <a:p>
          <a:endParaRPr lang="nl-NL"/>
        </a:p>
      </dgm:t>
    </dgm:pt>
    <dgm:pt modelId="{1B198CF0-8214-4B96-8235-5A119AB9E073}">
      <dgm:prSet phldrT="[Tekst]"/>
      <dgm:spPr/>
      <dgm:t>
        <a:bodyPr/>
        <a:lstStyle/>
        <a:p>
          <a:r>
            <a:rPr lang="nl-NL" dirty="0" err="1"/>
            <a:t>Prevention</a:t>
          </a:r>
          <a:endParaRPr lang="nl-NL" dirty="0"/>
        </a:p>
      </dgm:t>
    </dgm:pt>
    <dgm:pt modelId="{6600F869-D402-4E1B-9B97-637555A87AF5}" type="parTrans" cxnId="{AB4B4AAF-91FB-45EF-90FF-160E01245406}">
      <dgm:prSet/>
      <dgm:spPr/>
      <dgm:t>
        <a:bodyPr/>
        <a:lstStyle/>
        <a:p>
          <a:endParaRPr lang="nl-NL"/>
        </a:p>
      </dgm:t>
    </dgm:pt>
    <dgm:pt modelId="{D3CF54D8-877F-4142-809D-EDB15F735AF1}" type="sibTrans" cxnId="{AB4B4AAF-91FB-45EF-90FF-160E01245406}">
      <dgm:prSet/>
      <dgm:spPr/>
      <dgm:t>
        <a:bodyPr/>
        <a:lstStyle/>
        <a:p>
          <a:endParaRPr lang="nl-NL"/>
        </a:p>
      </dgm:t>
    </dgm:pt>
    <dgm:pt modelId="{CD149475-8187-4784-BBE4-175C459FB5F1}" type="pres">
      <dgm:prSet presAssocID="{EFBD32CC-E68E-4F0B-A80C-FB84688E1627}" presName="cycle" presStyleCnt="0">
        <dgm:presLayoutVars>
          <dgm:dir/>
          <dgm:resizeHandles val="exact"/>
        </dgm:presLayoutVars>
      </dgm:prSet>
      <dgm:spPr/>
    </dgm:pt>
    <dgm:pt modelId="{A869A8C9-B79D-40F9-8332-A3069D7110F2}" type="pres">
      <dgm:prSet presAssocID="{13C5975B-E19C-46E3-BDA9-A4201DF4F725}" presName="node" presStyleLbl="node1" presStyleIdx="0" presStyleCnt="3">
        <dgm:presLayoutVars>
          <dgm:bulletEnabled val="1"/>
        </dgm:presLayoutVars>
      </dgm:prSet>
      <dgm:spPr/>
    </dgm:pt>
    <dgm:pt modelId="{7C2D9009-6902-4198-B158-67A7BACE80D3}" type="pres">
      <dgm:prSet presAssocID="{13C5975B-E19C-46E3-BDA9-A4201DF4F725}" presName="spNode" presStyleCnt="0"/>
      <dgm:spPr/>
    </dgm:pt>
    <dgm:pt modelId="{7799BB8E-D64F-47FD-BD2B-17F787D617BE}" type="pres">
      <dgm:prSet presAssocID="{8539BCA5-1C6B-44DE-8587-3E647F7EFA46}" presName="sibTrans" presStyleLbl="sibTrans1D1" presStyleIdx="0" presStyleCnt="3"/>
      <dgm:spPr/>
    </dgm:pt>
    <dgm:pt modelId="{1FF5471D-6018-4089-865B-88BC70079D61}" type="pres">
      <dgm:prSet presAssocID="{E519FBF1-F52E-4A0D-A9BA-BD8450251E96}" presName="node" presStyleLbl="node1" presStyleIdx="1" presStyleCnt="3">
        <dgm:presLayoutVars>
          <dgm:bulletEnabled val="1"/>
        </dgm:presLayoutVars>
      </dgm:prSet>
      <dgm:spPr/>
    </dgm:pt>
    <dgm:pt modelId="{2FAF24F1-8A46-47F9-B153-C8D07CCBAE52}" type="pres">
      <dgm:prSet presAssocID="{E519FBF1-F52E-4A0D-A9BA-BD8450251E96}" presName="spNode" presStyleCnt="0"/>
      <dgm:spPr/>
    </dgm:pt>
    <dgm:pt modelId="{523B538F-887E-4957-A6AB-5BF3F650EB1F}" type="pres">
      <dgm:prSet presAssocID="{A38C1CFA-3A2F-46B4-844E-EE548BDC9609}" presName="sibTrans" presStyleLbl="sibTrans1D1" presStyleIdx="1" presStyleCnt="3"/>
      <dgm:spPr/>
    </dgm:pt>
    <dgm:pt modelId="{354E53A5-89E4-428E-B91A-1929B8CB6E98}" type="pres">
      <dgm:prSet presAssocID="{1B198CF0-8214-4B96-8235-5A119AB9E073}" presName="node" presStyleLbl="node1" presStyleIdx="2" presStyleCnt="3">
        <dgm:presLayoutVars>
          <dgm:bulletEnabled val="1"/>
        </dgm:presLayoutVars>
      </dgm:prSet>
      <dgm:spPr/>
    </dgm:pt>
    <dgm:pt modelId="{84790590-AA79-4F5D-9594-47B124EC386C}" type="pres">
      <dgm:prSet presAssocID="{1B198CF0-8214-4B96-8235-5A119AB9E073}" presName="spNode" presStyleCnt="0"/>
      <dgm:spPr/>
    </dgm:pt>
    <dgm:pt modelId="{779D520E-A3AE-4FF6-937C-1D183CB7D038}" type="pres">
      <dgm:prSet presAssocID="{D3CF54D8-877F-4142-809D-EDB15F735AF1}" presName="sibTrans" presStyleLbl="sibTrans1D1" presStyleIdx="2" presStyleCnt="3"/>
      <dgm:spPr/>
    </dgm:pt>
  </dgm:ptLst>
  <dgm:cxnLst>
    <dgm:cxn modelId="{491D5E14-0446-42A0-93C8-393A6DA7E3F0}" type="presOf" srcId="{E519FBF1-F52E-4A0D-A9BA-BD8450251E96}" destId="{1FF5471D-6018-4089-865B-88BC70079D61}" srcOrd="0" destOrd="0" presId="urn:microsoft.com/office/officeart/2005/8/layout/cycle5"/>
    <dgm:cxn modelId="{B22AF583-7C74-4856-A66C-EDD0B99E5AA5}" srcId="{EFBD32CC-E68E-4F0B-A80C-FB84688E1627}" destId="{E519FBF1-F52E-4A0D-A9BA-BD8450251E96}" srcOrd="1" destOrd="0" parTransId="{352A612D-3A44-4A98-8789-BCEB01D47C2E}" sibTransId="{A38C1CFA-3A2F-46B4-844E-EE548BDC9609}"/>
    <dgm:cxn modelId="{FB637091-613F-4C37-8795-8F7BFCDC5369}" type="presOf" srcId="{D3CF54D8-877F-4142-809D-EDB15F735AF1}" destId="{779D520E-A3AE-4FF6-937C-1D183CB7D038}" srcOrd="0" destOrd="0" presId="urn:microsoft.com/office/officeart/2005/8/layout/cycle5"/>
    <dgm:cxn modelId="{1412099D-AED5-49B9-AE77-8C91270678D7}" type="presOf" srcId="{8539BCA5-1C6B-44DE-8587-3E647F7EFA46}" destId="{7799BB8E-D64F-47FD-BD2B-17F787D617BE}" srcOrd="0" destOrd="0" presId="urn:microsoft.com/office/officeart/2005/8/layout/cycle5"/>
    <dgm:cxn modelId="{19BACFA2-FB85-4E7E-972A-ACB1B0F4A4FD}" type="presOf" srcId="{EFBD32CC-E68E-4F0B-A80C-FB84688E1627}" destId="{CD149475-8187-4784-BBE4-175C459FB5F1}" srcOrd="0" destOrd="0" presId="urn:microsoft.com/office/officeart/2005/8/layout/cycle5"/>
    <dgm:cxn modelId="{0B49DAA3-DF94-40B5-A0FB-C03B920FE13E}" srcId="{EFBD32CC-E68E-4F0B-A80C-FB84688E1627}" destId="{13C5975B-E19C-46E3-BDA9-A4201DF4F725}" srcOrd="0" destOrd="0" parTransId="{6AB03E6B-F9D9-4506-B13C-2487592B53BE}" sibTransId="{8539BCA5-1C6B-44DE-8587-3E647F7EFA46}"/>
    <dgm:cxn modelId="{AB4B4AAF-91FB-45EF-90FF-160E01245406}" srcId="{EFBD32CC-E68E-4F0B-A80C-FB84688E1627}" destId="{1B198CF0-8214-4B96-8235-5A119AB9E073}" srcOrd="2" destOrd="0" parTransId="{6600F869-D402-4E1B-9B97-637555A87AF5}" sibTransId="{D3CF54D8-877F-4142-809D-EDB15F735AF1}"/>
    <dgm:cxn modelId="{BF3BCEBB-0AB7-40AF-8397-1987F7C53ACA}" type="presOf" srcId="{13C5975B-E19C-46E3-BDA9-A4201DF4F725}" destId="{A869A8C9-B79D-40F9-8332-A3069D7110F2}" srcOrd="0" destOrd="0" presId="urn:microsoft.com/office/officeart/2005/8/layout/cycle5"/>
    <dgm:cxn modelId="{CA111BD8-9BD9-42A8-86BE-0F1B30F7A577}" type="presOf" srcId="{A38C1CFA-3A2F-46B4-844E-EE548BDC9609}" destId="{523B538F-887E-4957-A6AB-5BF3F650EB1F}" srcOrd="0" destOrd="0" presId="urn:microsoft.com/office/officeart/2005/8/layout/cycle5"/>
    <dgm:cxn modelId="{A56CF3E0-E62B-4E2A-9725-7F5DA274317B}" type="presOf" srcId="{1B198CF0-8214-4B96-8235-5A119AB9E073}" destId="{354E53A5-89E4-428E-B91A-1929B8CB6E98}" srcOrd="0" destOrd="0" presId="urn:microsoft.com/office/officeart/2005/8/layout/cycle5"/>
    <dgm:cxn modelId="{B8E5AC2F-7CB6-49F8-9550-17F01EC1BF44}" type="presParOf" srcId="{CD149475-8187-4784-BBE4-175C459FB5F1}" destId="{A869A8C9-B79D-40F9-8332-A3069D7110F2}" srcOrd="0" destOrd="0" presId="urn:microsoft.com/office/officeart/2005/8/layout/cycle5"/>
    <dgm:cxn modelId="{22E31C8F-5907-4B07-93C9-D5AF423E20D0}" type="presParOf" srcId="{CD149475-8187-4784-BBE4-175C459FB5F1}" destId="{7C2D9009-6902-4198-B158-67A7BACE80D3}" srcOrd="1" destOrd="0" presId="urn:microsoft.com/office/officeart/2005/8/layout/cycle5"/>
    <dgm:cxn modelId="{62BEEED2-D058-4FD8-B165-ECC28124E00D}" type="presParOf" srcId="{CD149475-8187-4784-BBE4-175C459FB5F1}" destId="{7799BB8E-D64F-47FD-BD2B-17F787D617BE}" srcOrd="2" destOrd="0" presId="urn:microsoft.com/office/officeart/2005/8/layout/cycle5"/>
    <dgm:cxn modelId="{2FAAD723-3694-4AD2-8257-32C487BF392F}" type="presParOf" srcId="{CD149475-8187-4784-BBE4-175C459FB5F1}" destId="{1FF5471D-6018-4089-865B-88BC70079D61}" srcOrd="3" destOrd="0" presId="urn:microsoft.com/office/officeart/2005/8/layout/cycle5"/>
    <dgm:cxn modelId="{EE9BF03E-58A5-4FAF-8551-434547E373FF}" type="presParOf" srcId="{CD149475-8187-4784-BBE4-175C459FB5F1}" destId="{2FAF24F1-8A46-47F9-B153-C8D07CCBAE52}" srcOrd="4" destOrd="0" presId="urn:microsoft.com/office/officeart/2005/8/layout/cycle5"/>
    <dgm:cxn modelId="{C8F96211-96E7-4077-A69E-F3BB616D98C3}" type="presParOf" srcId="{CD149475-8187-4784-BBE4-175C459FB5F1}" destId="{523B538F-887E-4957-A6AB-5BF3F650EB1F}" srcOrd="5" destOrd="0" presId="urn:microsoft.com/office/officeart/2005/8/layout/cycle5"/>
    <dgm:cxn modelId="{4FFD54BE-7FCB-4C07-9D2A-1B9EBBB32E6F}" type="presParOf" srcId="{CD149475-8187-4784-BBE4-175C459FB5F1}" destId="{354E53A5-89E4-428E-B91A-1929B8CB6E98}" srcOrd="6" destOrd="0" presId="urn:microsoft.com/office/officeart/2005/8/layout/cycle5"/>
    <dgm:cxn modelId="{A1609F04-FF68-4FAB-A9CE-502FA01B5B91}" type="presParOf" srcId="{CD149475-8187-4784-BBE4-175C459FB5F1}" destId="{84790590-AA79-4F5D-9594-47B124EC386C}" srcOrd="7" destOrd="0" presId="urn:microsoft.com/office/officeart/2005/8/layout/cycle5"/>
    <dgm:cxn modelId="{A7C31940-C93C-4C4D-995C-53382A54DE60}" type="presParOf" srcId="{CD149475-8187-4784-BBE4-175C459FB5F1}" destId="{779D520E-A3AE-4FF6-937C-1D183CB7D038}" srcOrd="8" destOrd="0" presId="urn:microsoft.com/office/officeart/2005/8/layout/cycle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9A8C9-B79D-40F9-8332-A3069D7110F2}">
      <dsp:nvSpPr>
        <dsp:cNvPr id="0" name=""/>
        <dsp:cNvSpPr/>
      </dsp:nvSpPr>
      <dsp:spPr>
        <a:xfrm>
          <a:off x="1166998" y="445793"/>
          <a:ext cx="1552202" cy="100893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 err="1"/>
            <a:t>Advice</a:t>
          </a:r>
          <a:endParaRPr lang="nl-NL" sz="1800" kern="1200" dirty="0"/>
        </a:p>
      </dsp:txBody>
      <dsp:txXfrm>
        <a:off x="1216250" y="495045"/>
        <a:ext cx="1453698" cy="910427"/>
      </dsp:txXfrm>
    </dsp:sp>
    <dsp:sp modelId="{7799BB8E-D64F-47FD-BD2B-17F787D617BE}">
      <dsp:nvSpPr>
        <dsp:cNvPr id="0" name=""/>
        <dsp:cNvSpPr/>
      </dsp:nvSpPr>
      <dsp:spPr>
        <a:xfrm>
          <a:off x="596559" y="950259"/>
          <a:ext cx="2693081" cy="2693081"/>
        </a:xfrm>
        <a:custGeom>
          <a:avLst/>
          <a:gdLst/>
          <a:ahLst/>
          <a:cxnLst/>
          <a:rect l="0" t="0" r="0" b="0"/>
          <a:pathLst>
            <a:path>
              <a:moveTo>
                <a:pt x="2331343" y="428206"/>
              </a:moveTo>
              <a:arcTo wR="1346540" hR="1346540" stAng="19020017" swAng="230378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F5471D-6018-4089-865B-88BC70079D61}">
      <dsp:nvSpPr>
        <dsp:cNvPr id="0" name=""/>
        <dsp:cNvSpPr/>
      </dsp:nvSpPr>
      <dsp:spPr>
        <a:xfrm>
          <a:off x="2333137" y="2465605"/>
          <a:ext cx="1552202" cy="100893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 err="1"/>
            <a:t>Investigation</a:t>
          </a:r>
          <a:endParaRPr lang="nl-NL" sz="1800" kern="1200" dirty="0"/>
        </a:p>
      </dsp:txBody>
      <dsp:txXfrm>
        <a:off x="2382389" y="2514857"/>
        <a:ext cx="1453698" cy="910427"/>
      </dsp:txXfrm>
    </dsp:sp>
    <dsp:sp modelId="{523B538F-887E-4957-A6AB-5BF3F650EB1F}">
      <dsp:nvSpPr>
        <dsp:cNvPr id="0" name=""/>
        <dsp:cNvSpPr/>
      </dsp:nvSpPr>
      <dsp:spPr>
        <a:xfrm>
          <a:off x="596559" y="950259"/>
          <a:ext cx="2693081" cy="2693081"/>
        </a:xfrm>
        <a:custGeom>
          <a:avLst/>
          <a:gdLst/>
          <a:ahLst/>
          <a:cxnLst/>
          <a:rect l="0" t="0" r="0" b="0"/>
          <a:pathLst>
            <a:path>
              <a:moveTo>
                <a:pt x="1760130" y="2627991"/>
              </a:moveTo>
              <a:arcTo wR="1346540" hR="1346540" stAng="4326747" swAng="2146505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E53A5-89E4-428E-B91A-1929B8CB6E98}">
      <dsp:nvSpPr>
        <dsp:cNvPr id="0" name=""/>
        <dsp:cNvSpPr/>
      </dsp:nvSpPr>
      <dsp:spPr>
        <a:xfrm>
          <a:off x="859" y="2465605"/>
          <a:ext cx="1552202" cy="100893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 err="1"/>
            <a:t>Prevention</a:t>
          </a:r>
          <a:endParaRPr lang="nl-NL" sz="1800" kern="1200" dirty="0"/>
        </a:p>
      </dsp:txBody>
      <dsp:txXfrm>
        <a:off x="50111" y="2514857"/>
        <a:ext cx="1453698" cy="910427"/>
      </dsp:txXfrm>
    </dsp:sp>
    <dsp:sp modelId="{779D520E-A3AE-4FF6-937C-1D183CB7D038}">
      <dsp:nvSpPr>
        <dsp:cNvPr id="0" name=""/>
        <dsp:cNvSpPr/>
      </dsp:nvSpPr>
      <dsp:spPr>
        <a:xfrm>
          <a:off x="596559" y="950259"/>
          <a:ext cx="2693081" cy="2693081"/>
        </a:xfrm>
        <a:custGeom>
          <a:avLst/>
          <a:gdLst/>
          <a:ahLst/>
          <a:cxnLst/>
          <a:rect l="0" t="0" r="0" b="0"/>
          <a:pathLst>
            <a:path>
              <a:moveTo>
                <a:pt x="4343" y="1238474"/>
              </a:moveTo>
              <a:arcTo wR="1346540" hR="1346540" stAng="11076194" swAng="2303789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75.44204" units="1/cm"/>
          <inkml:channelProperty channel="Y" name="resolution" value="37.76224" units="1/cm"/>
          <inkml:channelProperty channel="T" name="resolution" value="1" units="1/dev"/>
        </inkml:channelProperties>
      </inkml:inkSource>
      <inkml:timestamp xml:id="ts0" timeString="2019-05-17T15:42:25.948"/>
    </inkml:context>
    <inkml:brush xml:id="br0">
      <inkml:brushProperty name="width" value="0.03969" units="cm"/>
      <inkml:brushProperty name="height" value="0.07938" units="cm"/>
      <inkml:brushProperty name="color" value="#00206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0E835-13E5-4DEB-A39D-2829EC1F93C7}" type="datetimeFigureOut">
              <a:rPr lang="nl-NL" smtClean="0"/>
              <a:t>11-1-2023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A8109-C7E9-44B6-8FDD-957FC78C85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35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F37-AD00-4268-9D6F-964ABC1E5B1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62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cs typeface="Arial"/>
              </a:rPr>
              <a:t>Prevention of </a:t>
            </a:r>
            <a:r>
              <a:rPr lang="nl-NL" sz="1200" dirty="0" err="1">
                <a:cs typeface="Arial"/>
              </a:rPr>
              <a:t>organizational</a:t>
            </a:r>
            <a:r>
              <a:rPr lang="nl-NL" sz="1200" dirty="0">
                <a:cs typeface="Arial"/>
              </a:rPr>
              <a:t> </a:t>
            </a:r>
            <a:r>
              <a:rPr lang="nl-NL" sz="1200" dirty="0" err="1">
                <a:cs typeface="Arial"/>
              </a:rPr>
              <a:t>wrongdoing</a:t>
            </a:r>
            <a:r>
              <a:rPr lang="nl-NL" sz="1200" dirty="0">
                <a:cs typeface="Arial"/>
              </a:rPr>
              <a:t>: </a:t>
            </a:r>
            <a:r>
              <a:rPr lang="nl-NL" sz="1200" dirty="0" err="1">
                <a:cs typeface="Arial"/>
              </a:rPr>
              <a:t>helping</a:t>
            </a:r>
            <a:r>
              <a:rPr lang="nl-NL" sz="1200" dirty="0">
                <a:cs typeface="Arial"/>
              </a:rPr>
              <a:t> </a:t>
            </a:r>
            <a:r>
              <a:rPr lang="nl-NL" sz="1200" dirty="0" err="1">
                <a:cs typeface="Arial"/>
              </a:rPr>
              <a:t>employers</a:t>
            </a:r>
            <a:r>
              <a:rPr lang="nl-NL" sz="1200" dirty="0">
                <a:cs typeface="Arial"/>
              </a:rPr>
              <a:t> </a:t>
            </a:r>
            <a:r>
              <a:rPr lang="nl-NL" sz="1200" dirty="0" err="1">
                <a:cs typeface="Arial"/>
              </a:rPr>
              <a:t>to</a:t>
            </a:r>
            <a:r>
              <a:rPr lang="nl-NL" sz="1200" dirty="0">
                <a:cs typeface="Arial"/>
              </a:rPr>
              <a:t> set up </a:t>
            </a:r>
            <a:r>
              <a:rPr lang="nl-NL" sz="1200" dirty="0" err="1">
                <a:cs typeface="Arial"/>
              </a:rPr>
              <a:t>an</a:t>
            </a:r>
            <a:r>
              <a:rPr lang="nl-NL" sz="1200" dirty="0">
                <a:cs typeface="Arial"/>
              </a:rPr>
              <a:t> adequate </a:t>
            </a:r>
            <a:r>
              <a:rPr lang="nl-NL" sz="1200" dirty="0" err="1">
                <a:cs typeface="Arial"/>
              </a:rPr>
              <a:t>integritity</a:t>
            </a:r>
            <a:r>
              <a:rPr lang="nl-NL" sz="1200" dirty="0">
                <a:cs typeface="Arial"/>
              </a:rPr>
              <a:t> management system (K&amp;P) </a:t>
            </a:r>
            <a:r>
              <a:rPr lang="nl-NL" sz="1200" dirty="0" err="1">
                <a:cs typeface="Arial"/>
              </a:rPr>
              <a:t>and</a:t>
            </a:r>
            <a:r>
              <a:rPr lang="nl-NL" sz="1200" dirty="0">
                <a:cs typeface="Arial"/>
              </a:rPr>
              <a:t> </a:t>
            </a:r>
            <a:r>
              <a:rPr lang="nl-NL" sz="1200" dirty="0" err="1">
                <a:cs typeface="Arial"/>
              </a:rPr>
              <a:t>reporting</a:t>
            </a:r>
            <a:r>
              <a:rPr lang="nl-NL" sz="1200" dirty="0">
                <a:cs typeface="Arial"/>
              </a:rPr>
              <a:t> procedure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 err="1">
                <a:cs typeface="Arial"/>
              </a:rPr>
              <a:t>If</a:t>
            </a:r>
            <a:r>
              <a:rPr lang="nl-NL" sz="1200" dirty="0">
                <a:cs typeface="Arial"/>
              </a:rPr>
              <a:t> </a:t>
            </a:r>
            <a:r>
              <a:rPr lang="nl-NL" sz="1200" dirty="0" err="1">
                <a:cs typeface="Arial"/>
              </a:rPr>
              <a:t>it</a:t>
            </a:r>
            <a:r>
              <a:rPr lang="nl-NL" sz="1200" dirty="0">
                <a:cs typeface="Arial"/>
              </a:rPr>
              <a:t> does go wrong: </a:t>
            </a:r>
            <a:r>
              <a:rPr lang="nl-NL" sz="1200" dirty="0" err="1">
                <a:cs typeface="Arial"/>
              </a:rPr>
              <a:t>providing</a:t>
            </a:r>
            <a:r>
              <a:rPr lang="nl-NL" sz="1200" dirty="0">
                <a:cs typeface="Arial"/>
              </a:rPr>
              <a:t> support </a:t>
            </a:r>
            <a:r>
              <a:rPr lang="nl-NL" sz="1200" dirty="0" err="1">
                <a:cs typeface="Arial"/>
              </a:rPr>
              <a:t>to</a:t>
            </a:r>
            <a:r>
              <a:rPr lang="nl-NL" sz="1200" dirty="0">
                <a:cs typeface="Arial"/>
              </a:rPr>
              <a:t> employees on </a:t>
            </a:r>
            <a:r>
              <a:rPr lang="nl-NL" sz="1200" dirty="0" err="1">
                <a:cs typeface="Arial"/>
              </a:rPr>
              <a:t>how</a:t>
            </a:r>
            <a:r>
              <a:rPr lang="nl-NL" sz="1200" dirty="0">
                <a:cs typeface="Arial"/>
              </a:rPr>
              <a:t> </a:t>
            </a:r>
            <a:r>
              <a:rPr lang="nl-NL" sz="1200" dirty="0" err="1">
                <a:cs typeface="Arial"/>
              </a:rPr>
              <a:t>to</a:t>
            </a:r>
            <a:r>
              <a:rPr lang="nl-NL" sz="1200" dirty="0">
                <a:cs typeface="Arial"/>
              </a:rPr>
              <a:t> report </a:t>
            </a:r>
            <a:r>
              <a:rPr lang="nl-NL" sz="1200" dirty="0" err="1">
                <a:cs typeface="Arial"/>
              </a:rPr>
              <a:t>wrongdoings</a:t>
            </a:r>
            <a:endParaRPr lang="nl-NL" sz="1200" dirty="0"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 err="1">
                <a:cs typeface="Arial"/>
              </a:rPr>
              <a:t>Investigating</a:t>
            </a:r>
            <a:r>
              <a:rPr lang="nl-NL" sz="1200" dirty="0">
                <a:cs typeface="Arial"/>
              </a:rPr>
              <a:t> </a:t>
            </a:r>
            <a:r>
              <a:rPr lang="nl-NL" sz="1200" dirty="0" err="1">
                <a:cs typeface="Arial"/>
              </a:rPr>
              <a:t>serious</a:t>
            </a:r>
            <a:r>
              <a:rPr lang="nl-NL" sz="1200" dirty="0">
                <a:cs typeface="Arial"/>
              </a:rPr>
              <a:t> </a:t>
            </a:r>
            <a:r>
              <a:rPr lang="nl-NL" sz="1200" dirty="0" err="1">
                <a:cs typeface="Arial"/>
              </a:rPr>
              <a:t>reports</a:t>
            </a:r>
            <a:r>
              <a:rPr lang="nl-NL" sz="1200" dirty="0">
                <a:cs typeface="Arial"/>
              </a:rPr>
              <a:t> (</a:t>
            </a:r>
            <a:r>
              <a:rPr lang="nl-NL" sz="1200" dirty="0" err="1">
                <a:cs typeface="Arial"/>
              </a:rPr>
              <a:t>which</a:t>
            </a:r>
            <a:r>
              <a:rPr lang="nl-NL" sz="1200" dirty="0">
                <a:cs typeface="Arial"/>
              </a:rPr>
              <a:t> </a:t>
            </a:r>
            <a:r>
              <a:rPr lang="nl-NL" sz="1200" dirty="0" err="1">
                <a:cs typeface="Arial"/>
              </a:rPr>
              <a:t>harm</a:t>
            </a:r>
            <a:r>
              <a:rPr lang="nl-NL" sz="1200" dirty="0">
                <a:cs typeface="Arial"/>
              </a:rPr>
              <a:t> </a:t>
            </a:r>
            <a:r>
              <a:rPr lang="nl-NL" sz="1200" dirty="0" err="1">
                <a:cs typeface="Arial"/>
              </a:rPr>
              <a:t>the</a:t>
            </a:r>
            <a:r>
              <a:rPr lang="nl-NL" sz="1200" dirty="0">
                <a:cs typeface="Arial"/>
              </a:rPr>
              <a:t> public interest) </a:t>
            </a:r>
            <a:r>
              <a:rPr lang="nl-NL" sz="1200" dirty="0" err="1">
                <a:cs typeface="Arial"/>
              </a:rPr>
              <a:t>and</a:t>
            </a:r>
            <a:r>
              <a:rPr lang="nl-NL" sz="1200" dirty="0">
                <a:cs typeface="Arial"/>
              </a:rPr>
              <a:t> cases of </a:t>
            </a:r>
            <a:r>
              <a:rPr lang="nl-NL" sz="1200" dirty="0" err="1">
                <a:cs typeface="Arial"/>
              </a:rPr>
              <a:t>retaliation</a:t>
            </a:r>
            <a:r>
              <a:rPr lang="nl-NL" sz="1200" dirty="0">
                <a:cs typeface="Arial"/>
              </a:rPr>
              <a:t> </a:t>
            </a:r>
          </a:p>
          <a:p>
            <a:endParaRPr lang="nl-NL" sz="1200" dirty="0">
              <a:cs typeface="Arial"/>
            </a:endParaRPr>
          </a:p>
          <a:p>
            <a:endParaRPr lang="nl-NL" sz="1200" dirty="0"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F37-AD00-4268-9D6F-964ABC1E5B1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302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b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F37-AD00-4268-9D6F-964ABC1E5B1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99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Research: </a:t>
            </a:r>
            <a:r>
              <a:rPr lang="nl-NL" dirty="0" err="1"/>
              <a:t>Integrity</a:t>
            </a:r>
            <a:r>
              <a:rPr lang="nl-NL" dirty="0"/>
              <a:t> </a:t>
            </a:r>
            <a:r>
              <a:rPr lang="nl-NL" dirty="0" err="1"/>
              <a:t>Measures</a:t>
            </a:r>
            <a:r>
              <a:rPr lang="nl-NL" dirty="0"/>
              <a:t>, </a:t>
            </a:r>
            <a:r>
              <a:rPr lang="nl-NL" dirty="0" err="1"/>
              <a:t>Confidential</a:t>
            </a:r>
            <a:r>
              <a:rPr lang="nl-NL" dirty="0"/>
              <a:t> </a:t>
            </a:r>
            <a:r>
              <a:rPr lang="nl-NL" dirty="0" err="1"/>
              <a:t>Counsellor</a:t>
            </a:r>
            <a:r>
              <a:rPr lang="nl-NL" dirty="0"/>
              <a:t>, DWA in International </a:t>
            </a:r>
            <a:r>
              <a:rPr lang="nl-NL" dirty="0" err="1"/>
              <a:t>Perspective</a:t>
            </a:r>
            <a:r>
              <a:rPr lang="nl-NL" dirty="0"/>
              <a:t> (Kim)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Practical guides: </a:t>
            </a:r>
            <a:r>
              <a:rPr lang="nl-NL" dirty="0" err="1"/>
              <a:t>Internal</a:t>
            </a:r>
            <a:r>
              <a:rPr lang="nl-NL" dirty="0"/>
              <a:t> Reporting Procedure, </a:t>
            </a:r>
            <a:r>
              <a:rPr lang="nl-NL" dirty="0" err="1"/>
              <a:t>Ethical</a:t>
            </a:r>
            <a:r>
              <a:rPr lang="nl-NL" dirty="0"/>
              <a:t> Culture, tips </a:t>
            </a:r>
            <a:r>
              <a:rPr lang="nl-NL" dirty="0" err="1"/>
              <a:t>and</a:t>
            </a:r>
            <a:r>
              <a:rPr lang="nl-NL" dirty="0"/>
              <a:t> tools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Confidential</a:t>
            </a:r>
            <a:r>
              <a:rPr lang="nl-NL" dirty="0"/>
              <a:t> </a:t>
            </a:r>
            <a:r>
              <a:rPr lang="nl-NL" dirty="0" err="1"/>
              <a:t>Counsellor</a:t>
            </a:r>
            <a:r>
              <a:rPr lang="nl-NL" dirty="0"/>
              <a:t> (</a:t>
            </a:r>
            <a:r>
              <a:rPr lang="nl-NL" dirty="0" err="1"/>
              <a:t>Engl</a:t>
            </a:r>
            <a:r>
              <a:rPr lang="nl-NL" dirty="0"/>
              <a:t>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F37-AD00-4268-9D6F-964ABC1E5B1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3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A485A9-5AC7-614B-8EC8-F33C14693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774494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4299139"/>
            <a:ext cx="9144000" cy="5762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0" y="6203592"/>
            <a:ext cx="12192000" cy="901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3329B0-41C3-E04D-B116-C276DE6DEC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137" y="6374348"/>
            <a:ext cx="1821998" cy="3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210698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862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2423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0698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724400" y="660616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8884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718050" y="660371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6389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724400" y="660616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7023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725988" y="659447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510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724400" y="660616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8381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731324" y="660616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53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40962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3037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3E8CC0-6315-B64E-A21E-867FCC8452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96" t="94676" r="196"/>
          <a:stretch/>
        </p:blipFill>
        <p:spPr>
          <a:xfrm>
            <a:off x="0" y="6616963"/>
            <a:ext cx="12192000" cy="365125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1124791"/>
            <a:ext cx="10515600" cy="957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Klik om de stijl te bewerken 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4724400" y="66028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94CF7443-8CEA-4797-B04D-FCC6D6AB1BB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486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59AEDE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1.xml"/><Relationship Id="rId9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legacy.acfe.com/report-to-the-nations/2022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874" y="1093509"/>
            <a:ext cx="8936612" cy="4581427"/>
          </a:xfrm>
        </p:spPr>
        <p:txBody>
          <a:bodyPr>
            <a:normAutofit/>
          </a:bodyPr>
          <a:lstStyle/>
          <a:p>
            <a:r>
              <a:rPr lang="nl-NL" sz="4400" dirty="0"/>
              <a:t>Dutch </a:t>
            </a:r>
            <a:r>
              <a:rPr lang="nl-NL" sz="4400" dirty="0" err="1"/>
              <a:t>Whistleblowers</a:t>
            </a:r>
            <a:r>
              <a:rPr lang="nl-NL" sz="4400" dirty="0"/>
              <a:t>’ </a:t>
            </a:r>
            <a:r>
              <a:rPr lang="nl-NL" sz="4400" dirty="0" err="1"/>
              <a:t>Authority</a:t>
            </a:r>
            <a:r>
              <a:rPr lang="nl-NL" sz="4400" dirty="0"/>
              <a:t>: </a:t>
            </a:r>
            <a:r>
              <a:rPr lang="nl-NL" sz="4400" dirty="0" err="1"/>
              <a:t>Protection</a:t>
            </a:r>
            <a:r>
              <a:rPr lang="nl-NL" sz="4400" dirty="0"/>
              <a:t> of </a:t>
            </a:r>
            <a:r>
              <a:rPr lang="nl-NL" sz="4400" dirty="0" err="1"/>
              <a:t>reporting</a:t>
            </a:r>
            <a:r>
              <a:rPr lang="nl-NL" sz="4400" dirty="0"/>
              <a:t> persons </a:t>
            </a:r>
            <a:r>
              <a:rPr lang="nl-NL" sz="4400" dirty="0" err="1"/>
              <a:t>and</a:t>
            </a:r>
            <a:r>
              <a:rPr lang="nl-NL" sz="4400" dirty="0"/>
              <a:t> </a:t>
            </a:r>
            <a:r>
              <a:rPr lang="nl-NL" sz="4400" dirty="0" err="1"/>
              <a:t>the</a:t>
            </a:r>
            <a:r>
              <a:rPr lang="nl-NL" sz="4400" dirty="0"/>
              <a:t> power of prevention – </a:t>
            </a:r>
            <a:r>
              <a:rPr lang="nl-NL" sz="4400" dirty="0" err="1"/>
              <a:t>experience</a:t>
            </a:r>
            <a:r>
              <a:rPr lang="nl-NL" sz="4400" dirty="0"/>
              <a:t> </a:t>
            </a:r>
            <a:r>
              <a:rPr lang="nl-NL" sz="4400" dirty="0" err="1"/>
              <a:t>from</a:t>
            </a:r>
            <a:r>
              <a:rPr lang="nl-NL" sz="4400" dirty="0"/>
              <a:t> </a:t>
            </a:r>
            <a:r>
              <a:rPr lang="nl-NL" sz="4400" dirty="0" err="1"/>
              <a:t>the</a:t>
            </a:r>
            <a:r>
              <a:rPr lang="nl-NL" sz="4400" dirty="0"/>
              <a:t> Netherlands</a:t>
            </a:r>
            <a:br>
              <a:rPr lang="nl-NL" sz="4800" dirty="0"/>
            </a:br>
            <a:r>
              <a:rPr lang="nl-NL" sz="3600" dirty="0"/>
              <a:t>Wilbert Tomesen</a:t>
            </a:r>
            <a:br>
              <a:rPr lang="nl-NL" sz="3600" dirty="0"/>
            </a:br>
            <a:r>
              <a:rPr lang="nl-NL" sz="3600" dirty="0"/>
              <a:t>Kristien Verbraeken </a:t>
            </a:r>
            <a:br>
              <a:rPr lang="nl-NL" sz="4800" dirty="0"/>
            </a:br>
            <a:r>
              <a:rPr lang="nl-NL" sz="3600" dirty="0"/>
              <a:t>Prague, 17th </a:t>
            </a:r>
            <a:r>
              <a:rPr lang="nl-NL" sz="3600" dirty="0" err="1"/>
              <a:t>January</a:t>
            </a:r>
            <a:r>
              <a:rPr lang="nl-NL" sz="3600" dirty="0"/>
              <a:t> 2023</a:t>
            </a:r>
            <a:br>
              <a:rPr lang="nl-NL" dirty="0"/>
            </a:b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1676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EA7BB6-5EDE-497A-8315-DCE5E93D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5400"/>
              <a:t>Effects of non-integrity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1945FA-9B49-4378-9CFB-38DD9A23E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02" y="2910065"/>
            <a:ext cx="4726580" cy="3248711"/>
          </a:xfrm>
        </p:spPr>
        <p:txBody>
          <a:bodyPr>
            <a:normAutofit/>
          </a:bodyPr>
          <a:lstStyle/>
          <a:p>
            <a:r>
              <a:rPr lang="nl-NL" sz="2200" dirty="0" err="1"/>
              <a:t>Snowballing</a:t>
            </a:r>
            <a:endParaRPr lang="nl-NL" sz="2200" dirty="0"/>
          </a:p>
          <a:p>
            <a:r>
              <a:rPr lang="nl-NL" sz="2200" dirty="0" err="1"/>
              <a:t>Contagion</a:t>
            </a:r>
            <a:r>
              <a:rPr lang="nl-NL" sz="2200" dirty="0"/>
              <a:t> </a:t>
            </a:r>
          </a:p>
          <a:p>
            <a:r>
              <a:rPr lang="nl-NL" sz="2200" dirty="0" err="1"/>
              <a:t>Radiation</a:t>
            </a:r>
            <a:endParaRPr lang="nl-NL" sz="2200" dirty="0"/>
          </a:p>
          <a:p>
            <a:r>
              <a:rPr lang="nl-NL" sz="2200" dirty="0" err="1"/>
              <a:t>Influences</a:t>
            </a:r>
            <a:r>
              <a:rPr lang="nl-NL" sz="2200" dirty="0"/>
              <a:t> on </a:t>
            </a:r>
            <a:r>
              <a:rPr lang="nl-NL" sz="2200" dirty="0" err="1"/>
              <a:t>individual</a:t>
            </a:r>
            <a:r>
              <a:rPr lang="nl-NL" sz="2200" dirty="0"/>
              <a:t>, </a:t>
            </a:r>
            <a:r>
              <a:rPr lang="nl-NL" sz="2200" dirty="0" err="1"/>
              <a:t>organizational</a:t>
            </a:r>
            <a:r>
              <a:rPr lang="nl-NL" sz="2200" dirty="0"/>
              <a:t> </a:t>
            </a:r>
            <a:r>
              <a:rPr lang="nl-NL" sz="2200" dirty="0" err="1"/>
              <a:t>and</a:t>
            </a:r>
            <a:r>
              <a:rPr lang="nl-NL" sz="2200" dirty="0"/>
              <a:t> </a:t>
            </a:r>
            <a:r>
              <a:rPr lang="nl-NL" sz="2200" dirty="0" err="1"/>
              <a:t>societal</a:t>
            </a:r>
            <a:r>
              <a:rPr lang="nl-NL" sz="2200" dirty="0"/>
              <a:t> level</a:t>
            </a:r>
          </a:p>
          <a:p>
            <a:endParaRPr lang="nl-NL" sz="2200" dirty="0"/>
          </a:p>
        </p:txBody>
      </p:sp>
      <p:pic>
        <p:nvPicPr>
          <p:cNvPr id="6" name="Afbeelding 5" descr="Modellen van virussen op lijndiagram">
            <a:extLst>
              <a:ext uri="{FF2B5EF4-FFF2-40B4-BE49-F238E27FC236}">
                <a16:creationId xmlns:a16="http://schemas.microsoft.com/office/drawing/2014/main" id="{98227514-80FB-4FF4-AE50-0DF1730F8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r="1295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FE6EFE-C168-4E4B-B68F-74E88090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44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7BC0E2-C58B-452F-8F65-577895063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939829" cy="1956841"/>
          </a:xfrm>
        </p:spPr>
        <p:txBody>
          <a:bodyPr anchor="b">
            <a:normAutofit/>
          </a:bodyPr>
          <a:lstStyle/>
          <a:p>
            <a:r>
              <a:rPr lang="en-US" sz="3200" dirty="0">
                <a:effectLst/>
                <a:ea typeface="Times New Roman" panose="02020603050405020304" pitchFamily="18" charset="0"/>
                <a:cs typeface="Maiandra GD" panose="020E0502030308020204" pitchFamily="34" charset="0"/>
              </a:rPr>
              <a:t>From whistleblowing legislation to successful reporting</a:t>
            </a:r>
            <a:br>
              <a:rPr lang="nl-NL" sz="2600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Maiandra GD" panose="020E0502030308020204" pitchFamily="34" charset="0"/>
              </a:rPr>
            </a:br>
            <a:endParaRPr lang="nl-NL" sz="26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B30B4F-3BDB-4FEB-9381-37E0297F6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23571"/>
            <a:ext cx="6306532" cy="4234429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nl-NL" sz="1200" dirty="0" err="1"/>
              <a:t>Study</a:t>
            </a:r>
            <a:r>
              <a:rPr lang="nl-NL" sz="1200" dirty="0"/>
              <a:t> on </a:t>
            </a:r>
            <a:r>
              <a:rPr lang="nl-NL" sz="1200" dirty="0" err="1"/>
              <a:t>crucial</a:t>
            </a:r>
            <a:r>
              <a:rPr lang="nl-NL" sz="1200" dirty="0"/>
              <a:t> factors </a:t>
            </a:r>
            <a:r>
              <a:rPr lang="nl-NL" sz="1200" dirty="0" err="1"/>
              <a:t>for</a:t>
            </a:r>
            <a:r>
              <a:rPr lang="nl-NL" sz="1200" dirty="0"/>
              <a:t> </a:t>
            </a:r>
            <a:r>
              <a:rPr lang="nl-NL" sz="1200" dirty="0" err="1"/>
              <a:t>successful</a:t>
            </a:r>
            <a:r>
              <a:rPr lang="nl-NL" sz="1200" dirty="0"/>
              <a:t> </a:t>
            </a:r>
            <a:r>
              <a:rPr lang="nl-NL" sz="1200" dirty="0" err="1"/>
              <a:t>reporting</a:t>
            </a:r>
            <a:r>
              <a:rPr lang="nl-NL" sz="1200" dirty="0"/>
              <a:t> </a:t>
            </a:r>
            <a:r>
              <a:rPr lang="nl-NL" sz="1200" dirty="0" err="1"/>
              <a:t>trajectories</a:t>
            </a:r>
            <a:r>
              <a:rPr lang="nl-NL" sz="1200" dirty="0"/>
              <a:t> 2022 </a:t>
            </a:r>
            <a:r>
              <a:rPr lang="nl-NL" sz="1200" dirty="0" err="1"/>
              <a:t>by</a:t>
            </a:r>
            <a:r>
              <a:rPr lang="nl-NL" sz="1200" dirty="0"/>
              <a:t> Utrecht University </a:t>
            </a:r>
            <a:r>
              <a:rPr lang="nl-NL" sz="1200" dirty="0" err="1"/>
              <a:t>and</a:t>
            </a:r>
            <a:r>
              <a:rPr lang="nl-NL" sz="1200" dirty="0"/>
              <a:t> Dutch </a:t>
            </a:r>
            <a:r>
              <a:rPr lang="nl-NL" sz="1200" dirty="0" err="1"/>
              <a:t>Whistleblowers</a:t>
            </a:r>
            <a:r>
              <a:rPr lang="nl-NL" sz="1200" dirty="0"/>
              <a:t>’ </a:t>
            </a:r>
            <a:r>
              <a:rPr lang="nl-NL" sz="1200" dirty="0" err="1"/>
              <a:t>Authority</a:t>
            </a:r>
            <a:endParaRPr lang="nl-NL" sz="1200" dirty="0"/>
          </a:p>
          <a:p>
            <a:pPr>
              <a:lnSpc>
                <a:spcPct val="140000"/>
              </a:lnSpc>
            </a:pPr>
            <a:r>
              <a:rPr lang="nl-NL" sz="1200" dirty="0" err="1"/>
              <a:t>Success</a:t>
            </a:r>
            <a:r>
              <a:rPr lang="nl-NL" sz="1200" dirty="0"/>
              <a:t> factors </a:t>
            </a:r>
            <a:r>
              <a:rPr lang="nl-NL" sz="1200" dirty="0" err="1"/>
              <a:t>and</a:t>
            </a:r>
            <a:r>
              <a:rPr lang="nl-NL" sz="1200" dirty="0"/>
              <a:t> </a:t>
            </a:r>
            <a:r>
              <a:rPr lang="nl-NL" sz="1200" dirty="0" err="1"/>
              <a:t>preconditions</a:t>
            </a:r>
            <a:r>
              <a:rPr lang="nl-NL" sz="1200" dirty="0"/>
              <a:t>: </a:t>
            </a:r>
          </a:p>
          <a:p>
            <a:pPr lvl="1">
              <a:lnSpc>
                <a:spcPct val="140000"/>
              </a:lnSpc>
            </a:pPr>
            <a:r>
              <a:rPr lang="en-GB" sz="1200" dirty="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internal reporting procedure meets legal requirements</a:t>
            </a:r>
            <a:endParaRPr lang="nl-NL" sz="1200" dirty="0">
              <a:effectLst/>
              <a:latin typeface="+mn-lt"/>
              <a:ea typeface="Times New Roman" panose="02020603050405020304" pitchFamily="18" charset="0"/>
              <a:cs typeface="Maiandra GD" panose="020E0502030308020204" pitchFamily="34" charset="0"/>
            </a:endParaRPr>
          </a:p>
          <a:p>
            <a:pPr lvl="1">
              <a:lnSpc>
                <a:spcPct val="140000"/>
              </a:lnSpc>
            </a:pPr>
            <a:r>
              <a:rPr lang="en-GB" sz="1200" dirty="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social and psychological safety</a:t>
            </a:r>
          </a:p>
          <a:p>
            <a:pPr lvl="1">
              <a:lnSpc>
                <a:spcPct val="140000"/>
              </a:lnSpc>
            </a:pPr>
            <a:r>
              <a:rPr lang="en-GB" sz="1200" dirty="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reporting process in accordance with (written/ unwritten) agreements, promises and expectations</a:t>
            </a:r>
            <a:endParaRPr lang="nl-NL" sz="1200" dirty="0">
              <a:effectLst/>
              <a:latin typeface="+mn-lt"/>
              <a:ea typeface="Times New Roman" panose="02020603050405020304" pitchFamily="18" charset="0"/>
              <a:cs typeface="Maiandra GD" panose="020E0502030308020204" pitchFamily="34" charset="0"/>
            </a:endParaRPr>
          </a:p>
          <a:p>
            <a:pPr lvl="1">
              <a:lnSpc>
                <a:spcPct val="140000"/>
              </a:lnSpc>
            </a:pPr>
            <a:r>
              <a:rPr lang="en-GB" sz="1200" dirty="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openness and transparency</a:t>
            </a:r>
          </a:p>
          <a:p>
            <a:pPr lvl="1">
              <a:lnSpc>
                <a:spcPct val="140000"/>
              </a:lnSpc>
            </a:pPr>
            <a:r>
              <a:rPr lang="en-GB" sz="1200" dirty="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procedure is followed carefully and with speed</a:t>
            </a:r>
            <a:r>
              <a:rPr lang="en-GB" sz="1200" dirty="0"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: decisive and visible action</a:t>
            </a:r>
            <a:endParaRPr lang="nl-NL" sz="1200" dirty="0">
              <a:effectLst/>
              <a:latin typeface="+mn-lt"/>
              <a:ea typeface="Times New Roman" panose="02020603050405020304" pitchFamily="18" charset="0"/>
              <a:cs typeface="Maiandra GD" panose="020E0502030308020204" pitchFamily="34" charset="0"/>
            </a:endParaRPr>
          </a:p>
          <a:p>
            <a:pPr lvl="1">
              <a:lnSpc>
                <a:spcPct val="140000"/>
              </a:lnSpc>
            </a:pPr>
            <a:r>
              <a:rPr lang="en-GB" sz="1200" dirty="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researchers are knowledgeable and objective, well-intentioned and empathetic</a:t>
            </a:r>
            <a:endParaRPr lang="nl-NL" sz="1200" dirty="0">
              <a:effectLst/>
              <a:latin typeface="+mn-lt"/>
              <a:ea typeface="Times New Roman" panose="02020603050405020304" pitchFamily="18" charset="0"/>
              <a:cs typeface="Maiandra GD" panose="020E0502030308020204" pitchFamily="34" charset="0"/>
            </a:endParaRPr>
          </a:p>
          <a:p>
            <a:pPr lvl="1">
              <a:lnSpc>
                <a:spcPct val="140000"/>
              </a:lnSpc>
            </a:pPr>
            <a:r>
              <a:rPr lang="en-GB" sz="1200" dirty="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reports and reporting processes systematically evaluated so that lessons can be learned</a:t>
            </a:r>
            <a:endParaRPr lang="nl-NL" sz="1200" dirty="0">
              <a:latin typeface="+mn-lt"/>
              <a:ea typeface="Times New Roman" panose="02020603050405020304" pitchFamily="18" charset="0"/>
              <a:cs typeface="Maiandra GD" panose="020E0502030308020204" pitchFamily="34" charset="0"/>
            </a:endParaRPr>
          </a:p>
          <a:p>
            <a:pPr lvl="1">
              <a:lnSpc>
                <a:spcPct val="140000"/>
              </a:lnSpc>
            </a:pPr>
            <a:r>
              <a:rPr lang="en-GB" sz="1200" dirty="0"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i</a:t>
            </a:r>
            <a:r>
              <a:rPr lang="en-GB" sz="1200" dirty="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nvest in knowledge, competences, skills and attitude of the actors</a:t>
            </a:r>
            <a:endParaRPr lang="nl-NL" sz="1200" dirty="0">
              <a:latin typeface="+mn-lt"/>
            </a:endParaRPr>
          </a:p>
        </p:txBody>
      </p:sp>
      <p:pic>
        <p:nvPicPr>
          <p:cNvPr id="6" name="Afbeelding 5" descr="Jongen die met een megafoon op een kruk midden op de weg staat">
            <a:extLst>
              <a:ext uri="{FF2B5EF4-FFF2-40B4-BE49-F238E27FC236}">
                <a16:creationId xmlns:a16="http://schemas.microsoft.com/office/drawing/2014/main" id="{DC6E3872-2735-4A17-814D-DF18E2D4C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r="20133" b="-1"/>
          <a:stretch/>
        </p:blipFill>
        <p:spPr>
          <a:xfrm>
            <a:off x="6196519" y="105501"/>
            <a:ext cx="6020004" cy="661597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5E5AE98-36D8-44F3-A0CC-7F510EF8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22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99933" y="368351"/>
            <a:ext cx="10440785" cy="1207966"/>
          </a:xfrm>
        </p:spPr>
        <p:txBody>
          <a:bodyPr>
            <a:normAutofit/>
          </a:bodyPr>
          <a:lstStyle/>
          <a:p>
            <a:r>
              <a:rPr lang="nl-NL" dirty="0">
                <a:cs typeface="Arial"/>
              </a:rPr>
              <a:t>Contact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695004F-D82A-4520-962E-879E5948942F}"/>
              </a:ext>
            </a:extLst>
          </p:cNvPr>
          <p:cNvSpPr txBox="1">
            <a:spLocks/>
          </p:cNvSpPr>
          <p:nvPr/>
        </p:nvSpPr>
        <p:spPr>
          <a:xfrm>
            <a:off x="3301303" y="2771681"/>
            <a:ext cx="5438043" cy="26881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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/>
                <a:ea typeface="+mn-ea"/>
                <a:cs typeface="Arial" panose="020B0604020202020204" pitchFamily="34" charset="0"/>
              </a:rPr>
              <a:t>huisvoorklokkenluiders.nl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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/>
                <a:ea typeface="+mn-ea"/>
                <a:cs typeface="Arial" panose="020B0604020202020204" pitchFamily="34" charset="0"/>
              </a:rPr>
              <a:t>0031 88-133 1000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/>
              <a:ea typeface="+mn-ea"/>
              <a:cs typeface="Arial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3E958A6-99FD-4954-86CA-0E587D29C8C3}"/>
              </a:ext>
            </a:extLst>
          </p:cNvPr>
          <p:cNvSpPr txBox="1">
            <a:spLocks/>
          </p:cNvSpPr>
          <p:nvPr/>
        </p:nvSpPr>
        <p:spPr>
          <a:xfrm>
            <a:off x="951282" y="1398192"/>
            <a:ext cx="9830326" cy="300168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Rg"/>
                <a:ea typeface="+mn-ea"/>
                <a:cs typeface="Arial"/>
              </a:rPr>
              <a:t>More information: www.huisvoorklokkenluiders.nl/english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D528E0-59BF-43FF-8673-A64A91A1A8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42" y="4183459"/>
            <a:ext cx="1492763" cy="14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2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92DC36-ED1C-431B-898E-72E944B1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4200"/>
              <a:t>Dutch Whistleblowers’ Authority 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359829-9C91-FAFE-575D-E4CC4BA3C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18" y="2910065"/>
            <a:ext cx="4455652" cy="3622565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/>
              <a:t>2016: law Dutch Whistleblowers’ Authority</a:t>
            </a:r>
          </a:p>
          <a:p>
            <a:r>
              <a:rPr lang="en-US" sz="2200" dirty="0"/>
              <a:t>2019: EU Directive </a:t>
            </a:r>
          </a:p>
          <a:p>
            <a:r>
              <a:rPr lang="en-US" sz="2200" dirty="0"/>
              <a:t>2020 evaluation law Dutch Whistleblowers’ Authority </a:t>
            </a:r>
          </a:p>
          <a:p>
            <a:r>
              <a:rPr lang="en-US" sz="2200" dirty="0"/>
              <a:t>December 2022: draft law Protection of whistleblowers voted on by House of Representatives </a:t>
            </a:r>
          </a:p>
          <a:p>
            <a:endParaRPr lang="en-US" sz="22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6CE2F80-0750-4A8D-B027-791E6DD28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39D39C0-73DA-4D92-86BE-620797863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85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E5B46-A511-4577-A11B-EE09A2E44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811"/>
            <a:ext cx="10515600" cy="957232"/>
          </a:xfrm>
        </p:spPr>
        <p:txBody>
          <a:bodyPr>
            <a:normAutofit/>
          </a:bodyPr>
          <a:lstStyle/>
          <a:p>
            <a:pPr algn="ctr"/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key</a:t>
            </a:r>
            <a:r>
              <a:rPr lang="nl-NL" dirty="0"/>
              <a:t> features 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974FF1-C917-42E2-B094-7EE940238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685"/>
            <a:ext cx="10515600" cy="4806504"/>
          </a:xfrm>
        </p:spPr>
        <p:txBody>
          <a:bodyPr/>
          <a:lstStyle/>
          <a:p>
            <a:r>
              <a:rPr lang="en-US" dirty="0"/>
              <a:t>Established by law, 1 July 2016 </a:t>
            </a:r>
          </a:p>
          <a:p>
            <a:r>
              <a:rPr lang="en-US" dirty="0"/>
              <a:t>Independent State Authority </a:t>
            </a:r>
          </a:p>
          <a:p>
            <a:pPr lvl="1"/>
            <a:r>
              <a:rPr lang="en-US" dirty="0"/>
              <a:t>Minister no power to intervene in </a:t>
            </a:r>
            <a:r>
              <a:rPr lang="nl-NL" dirty="0" err="1"/>
              <a:t>internal</a:t>
            </a:r>
            <a:r>
              <a:rPr lang="nl-NL" dirty="0"/>
              <a:t> </a:t>
            </a:r>
            <a:r>
              <a:rPr lang="nl-NL" dirty="0" err="1"/>
              <a:t>workings</a:t>
            </a:r>
            <a:r>
              <a:rPr lang="nl-NL" dirty="0"/>
              <a:t>, cases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findings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Reports directly to Parliament  </a:t>
            </a:r>
          </a:p>
          <a:p>
            <a:pPr lvl="1"/>
            <a:r>
              <a:rPr lang="en-US" dirty="0"/>
              <a:t>Chair &amp; board members appointed by Royal decree </a:t>
            </a:r>
          </a:p>
          <a:p>
            <a:r>
              <a:rPr lang="en-US" dirty="0"/>
              <a:t>Office (25-30 FTE)</a:t>
            </a:r>
          </a:p>
          <a:p>
            <a:pPr lvl="1"/>
            <a:r>
              <a:rPr lang="en-US" dirty="0"/>
              <a:t>Board (3)</a:t>
            </a:r>
          </a:p>
          <a:p>
            <a:pPr lvl="1"/>
            <a:r>
              <a:rPr lang="en-US" dirty="0"/>
              <a:t>Departments: Staff/ Advice/ Investigation/ Prevention </a:t>
            </a:r>
          </a:p>
          <a:p>
            <a:r>
              <a:rPr lang="en-US" dirty="0"/>
              <a:t>External advisory committee </a:t>
            </a:r>
          </a:p>
          <a:p>
            <a:r>
              <a:rPr lang="en-US" dirty="0"/>
              <a:t>Annual budget: </a:t>
            </a:r>
            <a:r>
              <a:rPr lang="nl-NL" dirty="0"/>
              <a:t>€ 4</a:t>
            </a:r>
            <a:r>
              <a:rPr lang="en-US" dirty="0"/>
              <a:t> million 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1B9C649-A9F3-4F05-9B16-B3587556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96AD239-0FA2-41F5-B07B-90792D7E6EFE}"/>
              </a:ext>
            </a:extLst>
          </p:cNvPr>
          <p:cNvGraphicFramePr/>
          <p:nvPr/>
        </p:nvGraphicFramePr>
        <p:xfrm>
          <a:off x="7467600" y="1917371"/>
          <a:ext cx="3886200" cy="427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969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640DB2-3720-4107-B3D9-477BCA8D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5400"/>
              <a:t>       Advice					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E28E61-C8B6-4871-99AC-F6737F678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90" y="2910065"/>
            <a:ext cx="5047287" cy="381141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400" dirty="0"/>
              <a:t>Guarantee confidentiality/ free of charge</a:t>
            </a:r>
          </a:p>
          <a:p>
            <a:pPr>
              <a:lnSpc>
                <a:spcPct val="140000"/>
              </a:lnSpc>
            </a:pPr>
            <a:r>
              <a:rPr lang="en-US" sz="1400" dirty="0"/>
              <a:t>Sounding board for potential reporters and trusted persons</a:t>
            </a:r>
          </a:p>
          <a:p>
            <a:pPr>
              <a:lnSpc>
                <a:spcPct val="140000"/>
              </a:lnSpc>
            </a:pPr>
            <a:r>
              <a:rPr lang="en-US" sz="1400" dirty="0"/>
              <a:t>Work-related/ public interest/ proper reporting authority</a:t>
            </a:r>
          </a:p>
          <a:p>
            <a:pPr>
              <a:lnSpc>
                <a:spcPct val="140000"/>
              </a:lnSpc>
            </a:pPr>
            <a:r>
              <a:rPr lang="en-US" sz="1400" dirty="0"/>
              <a:t>Assess risks of retaliation/ stress importance of legal aid </a:t>
            </a:r>
          </a:p>
          <a:p>
            <a:pPr>
              <a:lnSpc>
                <a:spcPct val="140000"/>
              </a:lnSpc>
            </a:pPr>
            <a:r>
              <a:rPr lang="en-US" sz="1400" dirty="0"/>
              <a:t>Mental support/ referral to professional psychologist </a:t>
            </a:r>
          </a:p>
          <a:p>
            <a:pPr>
              <a:lnSpc>
                <a:spcPct val="140000"/>
              </a:lnSpc>
            </a:pPr>
            <a:r>
              <a:rPr lang="en-US" sz="1400" dirty="0"/>
              <a:t>Service letter</a:t>
            </a:r>
          </a:p>
          <a:p>
            <a:pPr>
              <a:lnSpc>
                <a:spcPct val="140000"/>
              </a:lnSpc>
            </a:pPr>
            <a:r>
              <a:rPr lang="en-US" sz="1400" dirty="0"/>
              <a:t>No advocacy </a:t>
            </a:r>
          </a:p>
          <a:p>
            <a:pPr>
              <a:lnSpc>
                <a:spcPct val="140000"/>
              </a:lnSpc>
            </a:pPr>
            <a:r>
              <a:rPr lang="en-US" sz="1400" dirty="0"/>
              <a:t>Referral to investigation department but is decision of whistleblower </a:t>
            </a:r>
          </a:p>
          <a:p>
            <a:pPr>
              <a:lnSpc>
                <a:spcPct val="140000"/>
              </a:lnSpc>
            </a:pPr>
            <a:endParaRPr lang="en-US" sz="1000" dirty="0"/>
          </a:p>
          <a:p>
            <a:pPr>
              <a:lnSpc>
                <a:spcPct val="140000"/>
              </a:lnSpc>
            </a:pPr>
            <a:endParaRPr lang="nl-NL" sz="1000" dirty="0"/>
          </a:p>
          <a:p>
            <a:pPr>
              <a:lnSpc>
                <a:spcPct val="140000"/>
              </a:lnSpc>
            </a:pPr>
            <a:endParaRPr lang="nl-NL" sz="1000" dirty="0"/>
          </a:p>
        </p:txBody>
      </p:sp>
      <p:pic>
        <p:nvPicPr>
          <p:cNvPr id="8" name="Afbeelding 7" descr="Persoon die door de muur luistert">
            <a:extLst>
              <a:ext uri="{FF2B5EF4-FFF2-40B4-BE49-F238E27FC236}">
                <a16:creationId xmlns:a16="http://schemas.microsoft.com/office/drawing/2014/main" id="{D72CD4C1-D04B-4B9B-BB8D-CEC57BD479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5" r="1427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0049B8-BA86-464C-89C5-3D4717E7A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6BECF083-F713-439A-8B64-BD5773A548AC}"/>
                  </a:ext>
                </a:extLst>
              </p14:cNvPr>
              <p14:cNvContentPartPr/>
              <p14:nvPr/>
            </p14:nvContentPartPr>
            <p14:xfrm>
              <a:off x="13010760" y="1658829"/>
              <a:ext cx="360" cy="360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6BECF083-F713-439A-8B64-BD5773A548A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003560" y="1644429"/>
                <a:ext cx="14400" cy="2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590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D1C1BDE-FE69-4FFD-8B2E-C8923C37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5400"/>
              <a:t>Investigation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E5ED4DC-E670-C5EF-E290-07F2E2467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89" y="2872899"/>
            <a:ext cx="5161587" cy="3848576"/>
          </a:xfrm>
        </p:spPr>
        <p:txBody>
          <a:bodyPr>
            <a:normAutofit fontScale="62500" lnSpcReduction="20000"/>
          </a:bodyPr>
          <a:lstStyle/>
          <a:p>
            <a:r>
              <a:rPr lang="en-US" sz="2800" dirty="0"/>
              <a:t>Investigate wrongdoings and retaliation</a:t>
            </a:r>
          </a:p>
          <a:p>
            <a:r>
              <a:rPr lang="nl-NL" sz="2800" dirty="0" err="1">
                <a:cs typeface="Arial"/>
              </a:rPr>
              <a:t>Oversight</a:t>
            </a:r>
            <a:r>
              <a:rPr lang="nl-NL" sz="2800" dirty="0">
                <a:cs typeface="Arial"/>
              </a:rPr>
              <a:t> </a:t>
            </a:r>
            <a:r>
              <a:rPr lang="nl-NL" sz="2800" dirty="0" err="1">
                <a:cs typeface="Arial"/>
              </a:rPr>
              <a:t>and</a:t>
            </a:r>
            <a:r>
              <a:rPr lang="nl-NL" sz="2800" dirty="0">
                <a:cs typeface="Arial"/>
              </a:rPr>
              <a:t> </a:t>
            </a:r>
            <a:r>
              <a:rPr lang="nl-NL" sz="2800" dirty="0" err="1">
                <a:cs typeface="Arial"/>
              </a:rPr>
              <a:t>inspection</a:t>
            </a:r>
            <a:r>
              <a:rPr lang="nl-NL" sz="2800" dirty="0">
                <a:cs typeface="Arial"/>
              </a:rPr>
              <a:t> </a:t>
            </a:r>
            <a:r>
              <a:rPr lang="nl-NL" sz="2800" dirty="0" err="1">
                <a:cs typeface="Arial"/>
              </a:rPr>
              <a:t>agencies</a:t>
            </a:r>
            <a:r>
              <a:rPr lang="nl-NL" sz="2800" dirty="0">
                <a:cs typeface="Arial"/>
              </a:rPr>
              <a:t> </a:t>
            </a:r>
            <a:r>
              <a:rPr lang="nl-NL" sz="2800" dirty="0" err="1">
                <a:cs typeface="Arial"/>
              </a:rPr>
              <a:t>come</a:t>
            </a:r>
            <a:r>
              <a:rPr lang="nl-NL" sz="2800" dirty="0">
                <a:cs typeface="Arial"/>
              </a:rPr>
              <a:t> first</a:t>
            </a:r>
            <a:endParaRPr lang="en-US" sz="2800" dirty="0">
              <a:highlight>
                <a:srgbClr val="FFFF00"/>
              </a:highlight>
            </a:endParaRPr>
          </a:p>
          <a:p>
            <a:r>
              <a:rPr lang="en-US" sz="2800" dirty="0"/>
              <a:t>Investigative powers: documents + interviews + on-site investigation</a:t>
            </a:r>
          </a:p>
          <a:p>
            <a:r>
              <a:rPr lang="en-US" sz="2800" dirty="0"/>
              <a:t>Result: publicly published, anonymized report, monitoring advice </a:t>
            </a:r>
          </a:p>
          <a:p>
            <a:r>
              <a:rPr lang="en-US" sz="2800" dirty="0"/>
              <a:t>No interventions (sanctions, freezing work relationship, dismissal avoidance) 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53C316E-BB12-48CA-BC21-9356F5619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6" r="369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6DBA61-3381-421E-A1EA-AE3BC782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0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E3A007-EC82-4CAC-919E-2DD700F2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cs typeface="+mj-cs"/>
              </a:rPr>
              <a:t>Prevention</a:t>
            </a:r>
            <a:r>
              <a:rPr lang="en-US" sz="5400" dirty="0">
                <a:solidFill>
                  <a:schemeClr val="tx1"/>
                </a:solidFill>
                <a:cs typeface="+mj-cs"/>
              </a:rPr>
              <a:t>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ABA58E-92B6-4DB4-A2A7-3C94A633C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695" y="2845764"/>
            <a:ext cx="5081047" cy="368686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>
              <a:lnSpc>
                <a:spcPct val="90000"/>
              </a:lnSpc>
            </a:pPr>
            <a:endParaRPr lang="en-US" sz="1500" b="1" dirty="0">
              <a:latin typeface="+mn-lt"/>
              <a:cs typeface="+mn-cs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latin typeface="+mn-lt"/>
                <a:cs typeface="+mn-cs"/>
              </a:rPr>
              <a:t>Promote integrity management in organizations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+mn-lt"/>
                <a:cs typeface="+mn-cs"/>
              </a:rPr>
              <a:t>Develop and disseminate practical tools &amp; instruments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+mn-lt"/>
                <a:cs typeface="+mn-cs"/>
              </a:rPr>
              <a:t>Brochures, factsheets, online integrity self scan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+mn-lt"/>
                <a:cs typeface="+mn-cs"/>
              </a:rPr>
              <a:t>Conduct research on integrity related topics: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+mn-lt"/>
                <a:cs typeface="+mn-cs"/>
              </a:rPr>
              <a:t>Implementation WB procedure, functioning of trusted persons, integrity management &amp; integrity manager  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latin typeface="+mn-lt"/>
                <a:cs typeface="+mn-cs"/>
              </a:rPr>
              <a:t>Presentations and network activities</a:t>
            </a:r>
          </a:p>
          <a:p>
            <a:pPr>
              <a:lnSpc>
                <a:spcPct val="90000"/>
              </a:lnSpc>
            </a:pPr>
            <a:endParaRPr lang="en-US" sz="1500" dirty="0">
              <a:latin typeface="+mn-lt"/>
              <a:cs typeface="+mn-cs"/>
            </a:endParaRPr>
          </a:p>
        </p:txBody>
      </p:sp>
      <p:pic>
        <p:nvPicPr>
          <p:cNvPr id="6" name="Tijdelijke aanduiding voor inhoud 6">
            <a:extLst>
              <a:ext uri="{FF2B5EF4-FFF2-40B4-BE49-F238E27FC236}">
                <a16:creationId xmlns:a16="http://schemas.microsoft.com/office/drawing/2014/main" id="{970617E3-095C-41C8-C84E-8CAD5E7515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r="14781" b="2"/>
          <a:stretch/>
        </p:blipFill>
        <p:spPr>
          <a:xfrm>
            <a:off x="5310177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4B23D43-3791-4878-95CD-9C7C69B6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4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xmlns:p14="http://schemas.microsoft.com/office/powerpoint/2010/main"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5C4FB-FBD4-4771-95B9-B26F7A29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17" y="622570"/>
            <a:ext cx="10659083" cy="1459453"/>
          </a:xfrm>
        </p:spPr>
        <p:txBody>
          <a:bodyPr>
            <a:normAutofit/>
          </a:bodyPr>
          <a:lstStyle/>
          <a:p>
            <a:r>
              <a:rPr lang="nl-NL" dirty="0" err="1"/>
              <a:t>Integrity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whistleblowing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fight</a:t>
            </a:r>
            <a:r>
              <a:rPr lang="nl-NL" dirty="0"/>
              <a:t> </a:t>
            </a:r>
            <a:r>
              <a:rPr lang="nl-NL" dirty="0" err="1"/>
              <a:t>against</a:t>
            </a:r>
            <a:r>
              <a:rPr lang="nl-NL" dirty="0"/>
              <a:t> </a:t>
            </a:r>
            <a:r>
              <a:rPr lang="nl-NL" dirty="0" err="1"/>
              <a:t>corruption</a:t>
            </a:r>
            <a:r>
              <a:rPr lang="nl-NL" dirty="0"/>
              <a:t>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09855936-4A9D-4FC1-BC24-92422CDE1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196" y="2188723"/>
            <a:ext cx="5408578" cy="4244638"/>
          </a:xfrm>
        </p:spPr>
        <p:txBody>
          <a:bodyPr/>
          <a:lstStyle/>
          <a:p>
            <a:r>
              <a:rPr lang="nl-NL" sz="1800" dirty="0" err="1"/>
              <a:t>Facts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figures</a:t>
            </a:r>
            <a:r>
              <a:rPr lang="nl-NL" sz="1800" dirty="0"/>
              <a:t>: ACFE Report </a:t>
            </a:r>
            <a:r>
              <a:rPr lang="nl-NL" sz="1800" dirty="0" err="1"/>
              <a:t>to</a:t>
            </a:r>
            <a:r>
              <a:rPr lang="nl-NL" sz="1800" dirty="0"/>
              <a:t> </a:t>
            </a:r>
            <a:r>
              <a:rPr lang="nl-NL" sz="1800" dirty="0" err="1"/>
              <a:t>the</a:t>
            </a:r>
            <a:r>
              <a:rPr lang="nl-NL" sz="1800" dirty="0"/>
              <a:t> </a:t>
            </a:r>
            <a:r>
              <a:rPr lang="nl-NL" sz="1800" dirty="0" err="1"/>
              <a:t>nations</a:t>
            </a:r>
            <a:r>
              <a:rPr lang="nl-NL" sz="1800" dirty="0"/>
              <a:t> 2022: </a:t>
            </a:r>
            <a:r>
              <a:rPr lang="nl-NL" sz="1800" dirty="0">
                <a:hlinkClick r:id="rId2"/>
              </a:rPr>
              <a:t>https://legacy.acfe.com/report-to-the-nations/2022/</a:t>
            </a:r>
            <a:r>
              <a:rPr lang="nl-NL" sz="1800" dirty="0"/>
              <a:t> </a:t>
            </a:r>
          </a:p>
          <a:p>
            <a:r>
              <a:rPr lang="nl-NL" sz="1800" dirty="0" err="1"/>
              <a:t>Based</a:t>
            </a:r>
            <a:r>
              <a:rPr lang="nl-NL" sz="1800" dirty="0"/>
              <a:t> on 2,110 cases </a:t>
            </a:r>
            <a:r>
              <a:rPr lang="nl-NL" sz="1800" dirty="0" err="1"/>
              <a:t>from</a:t>
            </a:r>
            <a:r>
              <a:rPr lang="nl-NL" sz="1800" dirty="0"/>
              <a:t> 133 </a:t>
            </a:r>
            <a:r>
              <a:rPr lang="nl-NL" sz="1800" dirty="0" err="1"/>
              <a:t>countries</a:t>
            </a:r>
            <a:r>
              <a:rPr lang="nl-NL" sz="1800" dirty="0"/>
              <a:t> </a:t>
            </a:r>
          </a:p>
          <a:p>
            <a:r>
              <a:rPr lang="nl-NL" sz="1800" dirty="0" err="1"/>
              <a:t>Average</a:t>
            </a:r>
            <a:r>
              <a:rPr lang="nl-NL" sz="1800" dirty="0"/>
              <a:t> </a:t>
            </a:r>
            <a:r>
              <a:rPr lang="nl-NL" sz="1800" dirty="0" err="1"/>
              <a:t>loss</a:t>
            </a:r>
            <a:r>
              <a:rPr lang="nl-NL" sz="1800" dirty="0"/>
              <a:t> per </a:t>
            </a:r>
            <a:r>
              <a:rPr lang="nl-NL" sz="1800" dirty="0" err="1"/>
              <a:t>fraud</a:t>
            </a:r>
            <a:r>
              <a:rPr lang="nl-NL" sz="1800" dirty="0"/>
              <a:t> case: $1,783,000 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DC4A1505-5F8A-4ABE-917B-FDD2E9BC61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94670" y="1269394"/>
            <a:ext cx="5529879" cy="2703038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BB41FF-DC07-4CAB-9AB1-072B8C2FF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5C9F227-9D7B-494F-8288-457B6E876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671" y="3730742"/>
            <a:ext cx="5529878" cy="30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6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14BD6-C2BF-4F29-B168-5C7BB055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1481"/>
            <a:ext cx="10515600" cy="1070042"/>
          </a:xfrm>
        </p:spPr>
        <p:txBody>
          <a:bodyPr/>
          <a:lstStyle/>
          <a:p>
            <a:r>
              <a:rPr lang="nl-NL" dirty="0"/>
              <a:t>Awareness </a:t>
            </a:r>
            <a:r>
              <a:rPr lang="nl-NL" dirty="0" err="1"/>
              <a:t>and</a:t>
            </a:r>
            <a:r>
              <a:rPr lang="nl-NL" dirty="0"/>
              <a:t> training is </a:t>
            </a:r>
            <a:r>
              <a:rPr lang="nl-NL" dirty="0" err="1"/>
              <a:t>key</a:t>
            </a:r>
            <a:r>
              <a:rPr lang="nl-NL" dirty="0"/>
              <a:t> 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2E964966-17E1-427A-BAD2-B62B9E3724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323" y="1712347"/>
            <a:ext cx="5404001" cy="4652338"/>
          </a:xfr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6C5AD8EA-E044-4ADD-AE9E-1E630A2B93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52834" y="1738563"/>
            <a:ext cx="5857148" cy="1620186"/>
          </a:xfr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8E6A1B4-EF3C-49E5-98B4-E1FC92A1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2BE46F5-2D10-48AA-8E87-6990A036B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834" y="3358749"/>
            <a:ext cx="5857148" cy="250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0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B9C1C3-33AB-4905-BC45-8936867D9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Synergy</a:t>
            </a:r>
            <a:r>
              <a:rPr lang="en-US" sz="4200" b="1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 </a:t>
            </a:r>
            <a:r>
              <a:rPr lang="en-US" sz="420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between </a:t>
            </a:r>
            <a:br>
              <a:rPr lang="en-US" sz="420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</a:br>
            <a:r>
              <a:rPr lang="en-US" sz="4200">
                <a:effectLst/>
                <a:latin typeface="+mn-lt"/>
                <a:ea typeface="Times New Roman" panose="02020603050405020304" pitchFamily="18" charset="0"/>
                <a:cs typeface="Maiandra GD" panose="020E0502030308020204" pitchFamily="34" charset="0"/>
              </a:rPr>
              <a:t>whistleblowing and integrity </a:t>
            </a:r>
            <a:endParaRPr lang="nl-NL" sz="4200">
              <a:latin typeface="+mn-lt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708D12-22AC-459A-8853-4B8D29123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26" y="2827247"/>
            <a:ext cx="5911174" cy="3760712"/>
          </a:xfrm>
        </p:spPr>
        <p:txBody>
          <a:bodyPr>
            <a:normAutofit/>
          </a:bodyPr>
          <a:lstStyle/>
          <a:p>
            <a:r>
              <a:rPr lang="nl-NL" sz="2200" dirty="0"/>
              <a:t>More </a:t>
            </a:r>
            <a:r>
              <a:rPr lang="nl-NL" sz="2200" dirty="0" err="1"/>
              <a:t>demand</a:t>
            </a:r>
            <a:r>
              <a:rPr lang="nl-NL" sz="2200" dirty="0"/>
              <a:t> </a:t>
            </a:r>
            <a:r>
              <a:rPr lang="nl-NL" sz="2200" dirty="0" err="1"/>
              <a:t>for</a:t>
            </a:r>
            <a:r>
              <a:rPr lang="nl-NL" sz="2200" dirty="0"/>
              <a:t> </a:t>
            </a:r>
            <a:r>
              <a:rPr lang="nl-NL" sz="2200" dirty="0" err="1"/>
              <a:t>integrity</a:t>
            </a:r>
            <a:r>
              <a:rPr lang="nl-NL" sz="2200" dirty="0"/>
              <a:t> </a:t>
            </a:r>
          </a:p>
          <a:p>
            <a:r>
              <a:rPr lang="nl-NL" sz="2200" dirty="0" err="1"/>
              <a:t>Integrity</a:t>
            </a:r>
            <a:r>
              <a:rPr lang="nl-NL" sz="2200" dirty="0"/>
              <a:t> </a:t>
            </a:r>
            <a:r>
              <a:rPr lang="nl-NL" sz="2200" dirty="0" err="1"/>
              <a:t>pays</a:t>
            </a:r>
            <a:r>
              <a:rPr lang="nl-NL" sz="2200" dirty="0"/>
              <a:t> off </a:t>
            </a:r>
          </a:p>
          <a:p>
            <a:r>
              <a:rPr lang="nl-NL" sz="2200" dirty="0" err="1"/>
              <a:t>Need</a:t>
            </a:r>
            <a:r>
              <a:rPr lang="nl-NL" sz="2200" dirty="0"/>
              <a:t> </a:t>
            </a:r>
            <a:r>
              <a:rPr lang="nl-NL" sz="2200" dirty="0" err="1"/>
              <a:t>for</a:t>
            </a:r>
            <a:r>
              <a:rPr lang="nl-NL" sz="2200" dirty="0"/>
              <a:t> </a:t>
            </a:r>
            <a:r>
              <a:rPr lang="nl-NL" sz="2200" dirty="0" err="1"/>
              <a:t>integrated</a:t>
            </a:r>
            <a:r>
              <a:rPr lang="nl-NL" sz="2200" dirty="0"/>
              <a:t> </a:t>
            </a:r>
            <a:r>
              <a:rPr lang="nl-NL" sz="2200" dirty="0" err="1"/>
              <a:t>and</a:t>
            </a:r>
            <a:r>
              <a:rPr lang="nl-NL" sz="2200" dirty="0"/>
              <a:t> </a:t>
            </a:r>
            <a:r>
              <a:rPr lang="nl-NL" sz="2200" dirty="0" err="1"/>
              <a:t>coordinated</a:t>
            </a:r>
            <a:r>
              <a:rPr lang="nl-NL" sz="2200" dirty="0"/>
              <a:t> </a:t>
            </a:r>
            <a:r>
              <a:rPr lang="nl-NL" sz="2200" dirty="0" err="1"/>
              <a:t>integrity</a:t>
            </a:r>
            <a:r>
              <a:rPr lang="nl-NL" sz="2200" dirty="0"/>
              <a:t> policy</a:t>
            </a:r>
          </a:p>
          <a:p>
            <a:r>
              <a:rPr lang="nl-NL" sz="2200" dirty="0" err="1"/>
              <a:t>However</a:t>
            </a:r>
            <a:r>
              <a:rPr lang="nl-NL" sz="2200" dirty="0"/>
              <a:t>, </a:t>
            </a:r>
            <a:r>
              <a:rPr lang="nl-NL" sz="2200" dirty="0" err="1"/>
              <a:t>integrity</a:t>
            </a:r>
            <a:r>
              <a:rPr lang="nl-NL" sz="2200" dirty="0"/>
              <a:t> </a:t>
            </a:r>
            <a:r>
              <a:rPr lang="nl-NL" sz="2200" dirty="0" err="1"/>
              <a:t>violations</a:t>
            </a:r>
            <a:r>
              <a:rPr lang="nl-NL" sz="2200" dirty="0"/>
              <a:t> </a:t>
            </a:r>
            <a:r>
              <a:rPr lang="nl-NL" sz="2200" dirty="0" err="1"/>
              <a:t>might</a:t>
            </a:r>
            <a:r>
              <a:rPr lang="nl-NL" sz="2200" dirty="0"/>
              <a:t> </a:t>
            </a:r>
            <a:r>
              <a:rPr lang="nl-NL" sz="2200" dirty="0" err="1"/>
              <a:t>still</a:t>
            </a:r>
            <a:r>
              <a:rPr lang="nl-NL" sz="2200" dirty="0"/>
              <a:t> </a:t>
            </a:r>
            <a:r>
              <a:rPr lang="nl-NL" sz="2200" dirty="0" err="1"/>
              <a:t>occur</a:t>
            </a:r>
            <a:r>
              <a:rPr lang="nl-NL" sz="2200" dirty="0"/>
              <a:t>  </a:t>
            </a:r>
          </a:p>
          <a:p>
            <a:endParaRPr lang="nl-NL" sz="22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32600B-EDB7-4452-BD12-7EC97DF709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1" r="176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9FB0F7-6589-41BA-86E5-3F99A664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07301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roxima Nova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585</Words>
  <Application>Microsoft Office PowerPoint</Application>
  <PresentationFormat>Breedbeeld</PresentationFormat>
  <Paragraphs>86</Paragraphs>
  <Slides>12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Montserrat</vt:lpstr>
      <vt:lpstr>Proxima Nova Rg</vt:lpstr>
      <vt:lpstr>1_Kantoorthema</vt:lpstr>
      <vt:lpstr>Dutch Whistleblowers’ Authority: Protection of reporting persons and the power of prevention – experience from the Netherlands Wilbert Tomesen Kristien Verbraeken  Prague, 17th January 2023 </vt:lpstr>
      <vt:lpstr>Dutch Whistleblowers’ Authority </vt:lpstr>
      <vt:lpstr>Some key features  </vt:lpstr>
      <vt:lpstr>       Advice     </vt:lpstr>
      <vt:lpstr>Investigation</vt:lpstr>
      <vt:lpstr>Prevention </vt:lpstr>
      <vt:lpstr>Integrity and whistleblowing in the fight against corruption </vt:lpstr>
      <vt:lpstr>Awareness and training is key </vt:lpstr>
      <vt:lpstr>Synergy between  whistleblowing and integrity </vt:lpstr>
      <vt:lpstr>Effects of non-integrity </vt:lpstr>
      <vt:lpstr>From whistleblowing legislation to successful reporting 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Kristien</dc:creator>
  <cp:lastModifiedBy>Verbraeken, Kristien</cp:lastModifiedBy>
  <cp:revision>27</cp:revision>
  <dcterms:created xsi:type="dcterms:W3CDTF">2022-10-19T07:51:19Z</dcterms:created>
  <dcterms:modified xsi:type="dcterms:W3CDTF">2023-01-11T16:02:57Z</dcterms:modified>
</cp:coreProperties>
</file>