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405" r:id="rId3"/>
    <p:sldId id="407" r:id="rId4"/>
    <p:sldId id="409" r:id="rId5"/>
    <p:sldId id="408" r:id="rId6"/>
    <p:sldId id="411" r:id="rId7"/>
    <p:sldId id="39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0E835-13E5-4DEB-A39D-2829EC1F93C7}" type="datetimeFigureOut">
              <a:rPr lang="nl-NL" smtClean="0"/>
              <a:t>12-1-2023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A8109-C7E9-44B6-8FDD-957FC78C85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35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F37-AD00-4268-9D6F-964ABC1E5B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62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A8109-C7E9-44B6-8FDD-957FC78C8577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70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A485A9-5AC7-614B-8EC8-F33C14693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7449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99139"/>
            <a:ext cx="9144000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6203592"/>
            <a:ext cx="12192000" cy="90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329B0-41C3-E04D-B116-C276DE6DEC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37" y="6374348"/>
            <a:ext cx="1821998" cy="3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10698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86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2423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0698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24400" y="660616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88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18050" y="66037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638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24400" y="660616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02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25988" y="659447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10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24400" y="660616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838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731324" y="660616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3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962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037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3E8CC0-6315-B64E-A21E-867FCC845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96" t="94676" r="196"/>
          <a:stretch/>
        </p:blipFill>
        <p:spPr>
          <a:xfrm>
            <a:off x="0" y="6616963"/>
            <a:ext cx="12192000" cy="36512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124791"/>
            <a:ext cx="10515600" cy="957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4724400" y="66028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F7443-8CEA-4797-B04D-FCC6D6AB1B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486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9AEDE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uisvoorklokkenluiders.nl/samenwerking/internationaal/europees-netwerk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9862" y="614597"/>
            <a:ext cx="11982137" cy="5276537"/>
          </a:xfrm>
        </p:spPr>
        <p:txBody>
          <a:bodyPr>
            <a:normAutofit fontScale="90000"/>
          </a:bodyPr>
          <a:lstStyle/>
          <a:p>
            <a:pPr algn="l"/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4400" b="1" dirty="0">
                <a:effectLst/>
                <a:ea typeface="Times New Roman" panose="02020603050405020304" pitchFamily="18" charset="0"/>
              </a:rPr>
              <a:t>NEIWA: </a:t>
            </a:r>
            <a:r>
              <a:rPr lang="en-GB" sz="4400" b="1" dirty="0" err="1">
                <a:effectLst/>
                <a:ea typeface="Times New Roman" panose="02020603050405020304" pitchFamily="18" charset="0"/>
              </a:rPr>
              <a:t>Crossborder</a:t>
            </a:r>
            <a:r>
              <a:rPr lang="en-GB" sz="4400" b="1" dirty="0">
                <a:effectLst/>
                <a:ea typeface="Times New Roman" panose="02020603050405020304" pitchFamily="18" charset="0"/>
              </a:rPr>
              <a:t> collaboration and knowledge sharing for better protection of reporting persons </a:t>
            </a:r>
            <a:br>
              <a:rPr lang="en-GB" sz="4400" b="1" dirty="0">
                <a:effectLst/>
                <a:ea typeface="Times New Roman" panose="02020603050405020304" pitchFamily="18" charset="0"/>
              </a:rPr>
            </a:br>
            <a:r>
              <a:rPr lang="en-GB" sz="4400" b="1" dirty="0">
                <a:effectLst/>
                <a:ea typeface="Times New Roman" panose="02020603050405020304" pitchFamily="18" charset="0"/>
              </a:rPr>
              <a:t>Wilbert Tomesen, co-founder of NEIWA</a:t>
            </a:r>
            <a:br>
              <a:rPr lang="nl-NL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3100" b="0" i="0" u="none" strike="noStrike" baseline="0" dirty="0"/>
              <a:t>International Conference “Strengthening the Fight against Corruption: Whistleblowing”</a:t>
            </a:r>
            <a:br>
              <a:rPr lang="en-US" sz="3100" b="0" i="0" u="none" strike="noStrike" baseline="0" dirty="0"/>
            </a:br>
            <a:r>
              <a:rPr lang="nl-NL" sz="3100" b="0" i="0" u="none" strike="noStrike" baseline="0" dirty="0"/>
              <a:t>Prague, </a:t>
            </a:r>
            <a:r>
              <a:rPr lang="nl-NL" sz="3100" b="0" i="0" u="none" strike="noStrike" baseline="0" dirty="0" err="1"/>
              <a:t>the</a:t>
            </a:r>
            <a:r>
              <a:rPr lang="nl-NL" sz="3100" b="0" i="0" u="none" strike="noStrike" baseline="0" dirty="0"/>
              <a:t> </a:t>
            </a:r>
            <a:r>
              <a:rPr lang="nl-NL" sz="3100" b="0" i="0" u="none" strike="noStrike" baseline="0" dirty="0" err="1"/>
              <a:t>Czech</a:t>
            </a:r>
            <a:r>
              <a:rPr lang="nl-NL" sz="3100" b="0" i="0" u="none" strike="noStrike" baseline="0" dirty="0"/>
              <a:t> </a:t>
            </a:r>
            <a:r>
              <a:rPr lang="nl-NL" sz="3100" b="0" i="0" u="none" strike="noStrike" baseline="0" dirty="0" err="1"/>
              <a:t>Republic</a:t>
            </a:r>
            <a:r>
              <a:rPr lang="nl-NL" sz="3100" b="0" i="0" u="none" strike="noStrike" baseline="0" dirty="0"/>
              <a:t> </a:t>
            </a:r>
            <a:br>
              <a:rPr lang="nl-NL" sz="3100" dirty="0"/>
            </a:br>
            <a:r>
              <a:rPr lang="nl-NL" sz="3100" dirty="0"/>
              <a:t>17th </a:t>
            </a:r>
            <a:r>
              <a:rPr lang="nl-NL" sz="3100" dirty="0" err="1"/>
              <a:t>January</a:t>
            </a:r>
            <a:r>
              <a:rPr lang="nl-NL" sz="3100" dirty="0"/>
              <a:t> 2023 </a:t>
            </a:r>
            <a:br>
              <a:rPr lang="nl-NL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676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438647-9A36-465C-99A8-F59C1909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69" y="325369"/>
            <a:ext cx="5369669" cy="1956841"/>
          </a:xfrm>
        </p:spPr>
        <p:txBody>
          <a:bodyPr anchor="b">
            <a:normAutofit/>
          </a:bodyPr>
          <a:lstStyle/>
          <a:p>
            <a:r>
              <a:rPr lang="nl-NL" sz="3400" dirty="0"/>
              <a:t>NEIWA: Network of European </a:t>
            </a:r>
            <a:r>
              <a:rPr lang="nl-NL" sz="3400" dirty="0" err="1"/>
              <a:t>Integrity</a:t>
            </a:r>
            <a:r>
              <a:rPr lang="nl-NL" sz="3400" dirty="0"/>
              <a:t>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Whistleblowing</a:t>
            </a:r>
            <a:r>
              <a:rPr lang="nl-NL" sz="3400" dirty="0"/>
              <a:t> </a:t>
            </a:r>
            <a:r>
              <a:rPr lang="nl-NL" sz="3400" dirty="0" err="1"/>
              <a:t>Authorities</a:t>
            </a:r>
            <a:r>
              <a:rPr lang="nl-NL" sz="3400" dirty="0"/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DEB06-26BA-4512-B5F8-98C5DFBB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" y="2840477"/>
            <a:ext cx="5232355" cy="3692154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nl-NL" sz="1400" dirty="0"/>
              <a:t>Mission: </a:t>
            </a:r>
          </a:p>
          <a:p>
            <a:pPr lvl="1">
              <a:lnSpc>
                <a:spcPct val="140000"/>
              </a:lnSpc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Maiandra GD" panose="020E0502030308020204" pitchFamily="34" charset="0"/>
              </a:rPr>
              <a:t>coordinate our efforts towards strengthening the protection of reporting persons in </a:t>
            </a:r>
            <a:r>
              <a:rPr lang="en-GB" sz="1400" dirty="0">
                <a:latin typeface="+mn-lt"/>
                <a:ea typeface="Times New Roman" panose="02020603050405020304" pitchFamily="18" charset="0"/>
                <a:cs typeface="Maiandra GD" panose="020E0502030308020204" pitchFamily="34" charset="0"/>
              </a:rPr>
              <a:t>the EU</a:t>
            </a:r>
            <a:endParaRPr lang="en-GB" sz="1400" dirty="0">
              <a:effectLst/>
              <a:latin typeface="+mn-lt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pPr lvl="1">
              <a:lnSpc>
                <a:spcPct val="140000"/>
              </a:lnSpc>
            </a:pP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Maiandra GD" panose="020E0502030308020204" pitchFamily="34" charset="0"/>
              </a:rPr>
              <a:t>contribute to strengthening of integrity in working relations, through exchange of knowledge and practices</a:t>
            </a:r>
          </a:p>
          <a:p>
            <a:pPr>
              <a:lnSpc>
                <a:spcPct val="140000"/>
              </a:lnSpc>
            </a:pPr>
            <a:r>
              <a:rPr lang="en-GB" sz="1400" dirty="0">
                <a:latin typeface="+mn-lt"/>
              </a:rPr>
              <a:t>So far: </a:t>
            </a: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Maiandra GD" panose="020E0502030308020204" pitchFamily="34" charset="0"/>
              </a:rPr>
              <a:t>sharing knowledge on transposition of EU Directive on </a:t>
            </a:r>
            <a:r>
              <a:rPr lang="en-GB" sz="1400" dirty="0" err="1">
                <a:effectLst/>
                <a:latin typeface="+mn-lt"/>
                <a:ea typeface="Times New Roman" panose="02020603050405020304" pitchFamily="18" charset="0"/>
                <a:cs typeface="Maiandra GD" panose="020E0502030308020204" pitchFamily="34" charset="0"/>
              </a:rPr>
              <a:t>whistleblower</a:t>
            </a: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Maiandra GD" panose="020E0502030308020204" pitchFamily="34" charset="0"/>
              </a:rPr>
              <a:t> protection and exchange information on practical challenges regarding transposition</a:t>
            </a:r>
          </a:p>
          <a:p>
            <a:pPr>
              <a:lnSpc>
                <a:spcPct val="140000"/>
              </a:lnSpc>
            </a:pPr>
            <a:r>
              <a:rPr lang="en-GB" sz="1400" dirty="0">
                <a:latin typeface="+mn-lt"/>
              </a:rPr>
              <a:t>Soon, after transposition: </a:t>
            </a:r>
            <a:r>
              <a:rPr lang="en-GB" sz="1400" dirty="0">
                <a:effectLst/>
                <a:latin typeface="+mn-lt"/>
                <a:ea typeface="Times New Roman" panose="02020603050405020304" pitchFamily="18" charset="0"/>
                <a:cs typeface="Maiandra GD" panose="020E0502030308020204" pitchFamily="34" charset="0"/>
              </a:rPr>
              <a:t>exchanging knowledge and information based on real life practice</a:t>
            </a:r>
          </a:p>
        </p:txBody>
      </p:sp>
      <p:pic>
        <p:nvPicPr>
          <p:cNvPr id="6" name="Afbeelding 5" descr="Netwerk met punaises">
            <a:extLst>
              <a:ext uri="{FF2B5EF4-FFF2-40B4-BE49-F238E27FC236}">
                <a16:creationId xmlns:a16="http://schemas.microsoft.com/office/drawing/2014/main" id="{21F62FA9-3B3C-4E92-AD8F-AA3FE1AC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r="172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87C9DF-D36C-4710-A617-2CEFEFD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8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92DC36-ED1C-431B-898E-72E944B1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NEIWA members January 2023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F6E98-990D-5424-3CF8-9413B6DFE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50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ublic authorities</a:t>
            </a:r>
            <a:r>
              <a:rPr lang="en-GB" sz="1500">
                <a:effectLst/>
                <a:latin typeface="+mn-lt"/>
                <a:ea typeface="Montserrat" panose="00000500000000000000" pitchFamily="2" charset="0"/>
                <a:cs typeface="Calibri" panose="020F0502020204030204" pitchFamily="34" charset="0"/>
              </a:rPr>
              <a:t> from EU Member States, EU-candidates and EFTA countries, with a central and / or pivotal role in the field of whistleblowing with the EU Directive 2019/1937 as the common basis</a:t>
            </a:r>
            <a:endParaRPr lang="en-US" sz="1500">
              <a:latin typeface="+mn-lt"/>
            </a:endParaRPr>
          </a:p>
          <a:p>
            <a:pPr>
              <a:lnSpc>
                <a:spcPct val="140000"/>
              </a:lnSpc>
            </a:pPr>
            <a:r>
              <a:rPr lang="en-US" sz="1500"/>
              <a:t>31 authorities from 23 European member states and EFTA (Iceland)</a:t>
            </a:r>
          </a:p>
          <a:p>
            <a:pPr>
              <a:lnSpc>
                <a:spcPct val="140000"/>
              </a:lnSpc>
            </a:pPr>
            <a:r>
              <a:rPr lang="en-US" sz="1500"/>
              <a:t>Pending members: Poland, Cyprus, Malta, Norway, Switzerland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D62B049-CC84-4C97-B7C9-C512CE051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r="937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9D39C0-73DA-4D92-86BE-62079786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8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57CD8B9-E2AF-4D6F-BD5E-9EF21D43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4" y="409908"/>
            <a:ext cx="4124526" cy="5850391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33A5102-A33D-4240-B7BF-C1B8456D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nl-NL" sz="5400">
                <a:solidFill>
                  <a:srgbClr val="FFFFFF"/>
                </a:solidFill>
              </a:rPr>
              <a:t>NEIWA speaks up 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837EFE-377A-83EB-860F-1976D0E5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115" y="2750314"/>
            <a:ext cx="6695871" cy="3892042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FFFFFF"/>
                </a:solidFill>
              </a:rPr>
              <a:t>To keep protection of reporting persons on political and societal agenda</a:t>
            </a:r>
          </a:p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FFFFFF"/>
                </a:solidFill>
              </a:rPr>
              <a:t>Declarations to mark General Assembly meetings: Paris</a:t>
            </a:r>
            <a:r>
              <a:rPr lang="en-US" sz="14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GB" sz="1400" dirty="0">
                <a:solidFill>
                  <a:srgbClr val="FFFFFF"/>
                </a:solidFill>
                <a:effectLst/>
                <a:latin typeface="+mn-lt"/>
                <a:ea typeface="Montserrat" panose="00000500000000000000" pitchFamily="2" charset="0"/>
                <a:cs typeface="Calibri" panose="020F0502020204030204" pitchFamily="34" charset="0"/>
              </a:rPr>
              <a:t>Rome, Brussels, Utrecht, Dublin and Barcelona </a:t>
            </a:r>
          </a:p>
          <a:p>
            <a:pPr>
              <a:lnSpc>
                <a:spcPct val="140000"/>
              </a:lnSpc>
            </a:pPr>
            <a:r>
              <a:rPr lang="en-GB" sz="1400" dirty="0">
                <a:solidFill>
                  <a:srgbClr val="FFFFFF"/>
                </a:solidFill>
                <a:latin typeface="+mn-lt"/>
                <a:cs typeface="Calibri" panose="020F0502020204030204" pitchFamily="34" charset="0"/>
              </a:rPr>
              <a:t>Propagate recommendations of the declarations, such as:</a:t>
            </a:r>
          </a:p>
          <a:p>
            <a:pPr marL="342900" lvl="0" indent="-342900">
              <a:lnSpc>
                <a:spcPct val="140000"/>
              </a:lnSpc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rgbClr val="FFFFFF"/>
                </a:solidFill>
                <a:effectLst/>
                <a:latin typeface="+mn-lt"/>
                <a:ea typeface="Montserrat" panose="00000500000000000000" pitchFamily="2" charset="0"/>
                <a:cs typeface="Maiandra GD" panose="020E0502030308020204" pitchFamily="34" charset="0"/>
              </a:rPr>
              <a:t>Ensuring all reporting persons can benefit from effective legal, psychological and financial support when reporting, regardless their financial situation; </a:t>
            </a:r>
            <a:endParaRPr lang="nl-NL" sz="1400" dirty="0">
              <a:solidFill>
                <a:srgbClr val="FFFFFF"/>
              </a:solidFill>
              <a:effectLst/>
              <a:latin typeface="+mn-lt"/>
              <a:ea typeface="Montserrat" panose="00000500000000000000" pitchFamily="2" charset="0"/>
              <a:cs typeface="Maiandra GD" panose="020E0502030308020204" pitchFamily="34" charset="0"/>
            </a:endParaRPr>
          </a:p>
          <a:p>
            <a:pPr marL="342900" lvl="0" indent="-342900">
              <a:lnSpc>
                <a:spcPct val="140000"/>
              </a:lnSpc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rgbClr val="FFFFFF"/>
                </a:solidFill>
                <a:effectLst/>
                <a:latin typeface="+mn-lt"/>
                <a:ea typeface="Montserrat" panose="00000500000000000000" pitchFamily="2" charset="0"/>
                <a:cs typeface="Maiandra GD" panose="020E0502030308020204" pitchFamily="34" charset="0"/>
              </a:rPr>
              <a:t>Laying down by law the prohibition of retaliation </a:t>
            </a:r>
          </a:p>
          <a:p>
            <a:pPr marL="342900" lvl="0" indent="-342900">
              <a:lnSpc>
                <a:spcPct val="140000"/>
              </a:lnSpc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rgbClr val="FFFFFF"/>
                </a:solidFill>
                <a:latin typeface="+mn-lt"/>
                <a:ea typeface="Montserrat" panose="00000500000000000000" pitchFamily="2" charset="0"/>
                <a:cs typeface="Maiandra GD" panose="020E0502030308020204" pitchFamily="34" charset="0"/>
              </a:rPr>
              <a:t>E</a:t>
            </a:r>
            <a:r>
              <a:rPr lang="en-US" sz="1400" dirty="0">
                <a:solidFill>
                  <a:srgbClr val="FFFFFF"/>
                </a:solidFill>
                <a:effectLst/>
                <a:latin typeface="+mn-lt"/>
                <a:ea typeface="Montserrat" panose="00000500000000000000" pitchFamily="2" charset="0"/>
                <a:cs typeface="Maiandra GD" panose="020E0502030308020204" pitchFamily="34" charset="0"/>
              </a:rPr>
              <a:t>xtending the scope of application of national laws to (policy) areas that may have a societal impact </a:t>
            </a:r>
            <a:endParaRPr lang="nl-NL" sz="1400" dirty="0">
              <a:solidFill>
                <a:srgbClr val="FFFFFF"/>
              </a:solidFill>
              <a:effectLst/>
              <a:latin typeface="+mn-lt"/>
              <a:ea typeface="Montserrat" panose="00000500000000000000" pitchFamily="2" charset="0"/>
              <a:cs typeface="Maiandra GD" panose="020E0502030308020204" pitchFamily="34" charset="0"/>
            </a:endParaRPr>
          </a:p>
          <a:p>
            <a:pPr lvl="1">
              <a:lnSpc>
                <a:spcPct val="140000"/>
              </a:lnSpc>
            </a:pPr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D92BD8-1081-4EE9-8C15-F42BD1F9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295400" cy="365125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8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0E2496-C18A-4DDD-9DE8-9C8A08CF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Continuous support and learning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8DFF12E-B984-45E2-BB0F-5EA25E915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24A078-1DD1-CD94-075C-DBC2B3C4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nstant support via email</a:t>
            </a:r>
          </a:p>
          <a:p>
            <a:pPr>
              <a:lnSpc>
                <a:spcPct val="140000"/>
              </a:lnSpc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Surveys for instance survey on competences of NEIWA members (Slovakia)</a:t>
            </a:r>
          </a:p>
          <a:p>
            <a:pPr>
              <a:lnSpc>
                <a:spcPct val="140000"/>
              </a:lnSpc>
            </a:pPr>
            <a:r>
              <a:rPr lang="en-GB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Projects on different topics by working groups</a:t>
            </a:r>
            <a:endParaRPr lang="en-GB" sz="2000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n-GB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rainings such as on </a:t>
            </a:r>
            <a:r>
              <a:rPr lang="en-GB" sz="2000" dirty="0" err="1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whistleblower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protection law and practice organised by the Garda Ombudsman together with the Maynooth University</a:t>
            </a:r>
            <a:endParaRPr lang="en-US" sz="2000" dirty="0">
              <a:latin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C40D17-5D38-4E40-B7DC-09CCA7BC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8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0D46302-98B6-4AC9-83EC-63706A5F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204" y="640080"/>
            <a:ext cx="6412668" cy="26404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  <a:cs typeface="+mj-cs"/>
              </a:rPr>
              <a:t>Come and join us 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8AEB36B-B8C3-4276-8EF2-5D6377D4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0" y="4636008"/>
            <a:ext cx="6412668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+mn-lt"/>
                <a:cs typeface="+mn-cs"/>
                <a:hlinkClick r:id="rId2"/>
              </a:rPr>
              <a:t>www.huisvoorklokkenluiders.nl/samenwerking/internationaal/europees-netwerk</a:t>
            </a:r>
            <a:r>
              <a:rPr lang="en-US" sz="2400" dirty="0">
                <a:latin typeface="+mn-lt"/>
                <a:cs typeface="+mn-cs"/>
              </a:rPr>
              <a:t> </a:t>
            </a:r>
          </a:p>
        </p:txBody>
      </p:sp>
      <p:pic>
        <p:nvPicPr>
          <p:cNvPr id="11" name="Tijdelijke aanduiding voor inhoud 10" descr="Veel handen die duimen omhoog steken">
            <a:extLst>
              <a:ext uri="{FF2B5EF4-FFF2-40B4-BE49-F238E27FC236}">
                <a16:creationId xmlns:a16="http://schemas.microsoft.com/office/drawing/2014/main" id="{CC5FCCB1-9A94-4C40-BA57-812010BCD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328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98C2D4-9A62-49AF-BB92-ED523686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8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9933" y="368351"/>
            <a:ext cx="10440785" cy="1207966"/>
          </a:xfrm>
        </p:spPr>
        <p:txBody>
          <a:bodyPr>
            <a:normAutofit/>
          </a:bodyPr>
          <a:lstStyle/>
          <a:p>
            <a:r>
              <a:rPr lang="nl-NL" dirty="0">
                <a:cs typeface="Arial"/>
              </a:rPr>
              <a:t>Contact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695004F-D82A-4520-962E-879E5948942F}"/>
              </a:ext>
            </a:extLst>
          </p:cNvPr>
          <p:cNvSpPr txBox="1">
            <a:spLocks/>
          </p:cNvSpPr>
          <p:nvPr/>
        </p:nvSpPr>
        <p:spPr>
          <a:xfrm>
            <a:off x="3301303" y="2771681"/>
            <a:ext cx="5438043" cy="268812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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Arial" panose="020B0604020202020204" pitchFamily="34" charset="0"/>
              </a:rPr>
              <a:t>huisvoorklokkenluiders.nl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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Arial" panose="020B0604020202020204" pitchFamily="34" charset="0"/>
              </a:rPr>
              <a:t>088-133 1000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Arial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3E958A6-99FD-4954-86CA-0E587D29C8C3}"/>
              </a:ext>
            </a:extLst>
          </p:cNvPr>
          <p:cNvSpPr txBox="1">
            <a:spLocks/>
          </p:cNvSpPr>
          <p:nvPr/>
        </p:nvSpPr>
        <p:spPr>
          <a:xfrm>
            <a:off x="951282" y="1398192"/>
            <a:ext cx="9830326" cy="30016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/>
                <a:ea typeface="+mn-ea"/>
                <a:cs typeface="Arial"/>
              </a:rPr>
              <a:t>More information: www.huisvoorklokkenluiders.nl/english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D528E0-59BF-43FF-8673-A64A91A1A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42" y="4183459"/>
            <a:ext cx="1492763" cy="14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290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roxima Nova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357</Words>
  <Application>Microsoft Office PowerPoint</Application>
  <PresentationFormat>Breedbeeld</PresentationFormat>
  <Paragraphs>31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Proxima Nova Rg</vt:lpstr>
      <vt:lpstr>1_Kantoorthema</vt:lpstr>
      <vt:lpstr>     NEIWA: Crossborder collaboration and knowledge sharing for better protection of reporting persons  Wilbert Tomesen, co-founder of NEIWA   International Conference “Strengthening the Fight against Corruption: Whistleblowing” Prague, the Czech Republic  17th January 2023  </vt:lpstr>
      <vt:lpstr>NEIWA: Network of European Integrity and Whistleblowing Authorities </vt:lpstr>
      <vt:lpstr>NEIWA members January 2023</vt:lpstr>
      <vt:lpstr>NEIWA speaks up </vt:lpstr>
      <vt:lpstr>Continuous support and learning</vt:lpstr>
      <vt:lpstr>Come and join us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Kristien</dc:creator>
  <cp:lastModifiedBy>Kristien Verbraeken</cp:lastModifiedBy>
  <cp:revision>30</cp:revision>
  <dcterms:created xsi:type="dcterms:W3CDTF">2022-10-19T07:51:19Z</dcterms:created>
  <dcterms:modified xsi:type="dcterms:W3CDTF">2023-01-12T10:16:07Z</dcterms:modified>
</cp:coreProperties>
</file>