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6" r:id="rId2"/>
    <p:sldId id="358" r:id="rId3"/>
    <p:sldId id="393" r:id="rId4"/>
    <p:sldId id="394" r:id="rId5"/>
    <p:sldId id="397" r:id="rId6"/>
    <p:sldId id="396" r:id="rId7"/>
    <p:sldId id="395" r:id="rId8"/>
    <p:sldId id="399" r:id="rId9"/>
    <p:sldId id="400" r:id="rId10"/>
    <p:sldId id="401" r:id="rId11"/>
    <p:sldId id="300" r:id="rId12"/>
  </p:sldIdLst>
  <p:sldSz cx="9144000" cy="6858000" type="screen4x3"/>
  <p:notesSz cx="666908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 Leyer" initials="PL" lastIdx="1" clrIdx="0">
    <p:extLst>
      <p:ext uri="{19B8F6BF-5375-455C-9EA6-DF929625EA0E}">
        <p15:presenceInfo xmlns:p15="http://schemas.microsoft.com/office/powerpoint/2012/main" userId="647a8dd47b35d8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2"/>
    <p:restoredTop sz="92690"/>
  </p:normalViewPr>
  <p:slideViewPr>
    <p:cSldViewPr>
      <p:cViewPr varScale="1">
        <p:scale>
          <a:sx n="110" d="100"/>
          <a:sy n="110" d="100"/>
        </p:scale>
        <p:origin x="12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63B2E9-1C31-F640-954E-69EA7403E8B3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FC9F24A-202D-DA48-B4E8-E482A04EC318}">
      <dgm:prSet phldrT="[Text]"/>
      <dgm:spPr/>
      <dgm:t>
        <a:bodyPr/>
        <a:lstStyle/>
        <a:p>
          <a:r>
            <a:rPr lang="cs-CZ" dirty="0"/>
            <a:t>Střet zájmů</a:t>
          </a:r>
        </a:p>
      </dgm:t>
    </dgm:pt>
    <dgm:pt modelId="{23A8BE92-604E-D545-8127-49556ADF4B5E}" type="parTrans" cxnId="{7F6424DD-A65F-834D-A925-1CFF7C4EE94D}">
      <dgm:prSet/>
      <dgm:spPr/>
      <dgm:t>
        <a:bodyPr/>
        <a:lstStyle/>
        <a:p>
          <a:endParaRPr lang="cs-CZ"/>
        </a:p>
      </dgm:t>
    </dgm:pt>
    <dgm:pt modelId="{780591E6-FB25-CE4F-B81B-B87466C594C5}" type="sibTrans" cxnId="{7F6424DD-A65F-834D-A925-1CFF7C4EE94D}">
      <dgm:prSet/>
      <dgm:spPr/>
      <dgm:t>
        <a:bodyPr/>
        <a:lstStyle/>
        <a:p>
          <a:endParaRPr lang="cs-CZ"/>
        </a:p>
      </dgm:t>
    </dgm:pt>
    <dgm:pt modelId="{EEF893B9-89EE-6549-A641-12F8DE7C2F00}">
      <dgm:prSet phldrT="[Text]"/>
      <dgm:spPr/>
      <dgm:t>
        <a:bodyPr/>
        <a:lstStyle/>
        <a:p>
          <a:r>
            <a:rPr lang="cs-CZ" dirty="0"/>
            <a:t>Netransparentnost</a:t>
          </a:r>
        </a:p>
      </dgm:t>
    </dgm:pt>
    <dgm:pt modelId="{A48C8506-5072-294D-A914-6DBBE1B32624}" type="parTrans" cxnId="{E8CD76F4-6673-FB44-9EE7-ECC0506E5240}">
      <dgm:prSet/>
      <dgm:spPr/>
      <dgm:t>
        <a:bodyPr/>
        <a:lstStyle/>
        <a:p>
          <a:endParaRPr lang="cs-CZ"/>
        </a:p>
      </dgm:t>
    </dgm:pt>
    <dgm:pt modelId="{AC0D378B-AF23-9142-A876-0F19D9205E90}" type="sibTrans" cxnId="{E8CD76F4-6673-FB44-9EE7-ECC0506E5240}">
      <dgm:prSet/>
      <dgm:spPr/>
      <dgm:t>
        <a:bodyPr/>
        <a:lstStyle/>
        <a:p>
          <a:endParaRPr lang="cs-CZ"/>
        </a:p>
      </dgm:t>
    </dgm:pt>
    <dgm:pt modelId="{0577C137-4F9D-AF44-B5BC-84439B3956E4}">
      <dgm:prSet phldrT="[Text]"/>
      <dgm:spPr/>
      <dgm:t>
        <a:bodyPr/>
        <a:lstStyle/>
        <a:p>
          <a:r>
            <a:rPr lang="cs-CZ" dirty="0"/>
            <a:t>Porušení 3E</a:t>
          </a:r>
        </a:p>
      </dgm:t>
    </dgm:pt>
    <dgm:pt modelId="{E2ABF1DC-3699-A143-9A5E-2EC95B773A21}" type="parTrans" cxnId="{50EF39A5-0A09-6846-B77B-22FB1602C295}">
      <dgm:prSet/>
      <dgm:spPr/>
      <dgm:t>
        <a:bodyPr/>
        <a:lstStyle/>
        <a:p>
          <a:endParaRPr lang="cs-CZ"/>
        </a:p>
      </dgm:t>
    </dgm:pt>
    <dgm:pt modelId="{E7F25BCB-65BC-5E46-8E43-0FBA32DB0E0B}" type="sibTrans" cxnId="{50EF39A5-0A09-6846-B77B-22FB1602C295}">
      <dgm:prSet/>
      <dgm:spPr/>
      <dgm:t>
        <a:bodyPr/>
        <a:lstStyle/>
        <a:p>
          <a:endParaRPr lang="cs-CZ"/>
        </a:p>
      </dgm:t>
    </dgm:pt>
    <dgm:pt modelId="{F2B6E859-7FDA-294A-B437-C88FFDF70BBD}">
      <dgm:prSet phldrT="[Text]"/>
      <dgm:spPr/>
      <dgm:t>
        <a:bodyPr/>
        <a:lstStyle/>
        <a:p>
          <a:r>
            <a:rPr lang="cs-CZ" dirty="0"/>
            <a:t>Zneužití pravomoci</a:t>
          </a:r>
        </a:p>
      </dgm:t>
    </dgm:pt>
    <dgm:pt modelId="{16CC845A-73BB-DA4F-9446-51B75EE0E9A4}" type="parTrans" cxnId="{F7A2E7DF-1FC7-7F48-8986-9DE9CC0AA919}">
      <dgm:prSet/>
      <dgm:spPr/>
      <dgm:t>
        <a:bodyPr/>
        <a:lstStyle/>
        <a:p>
          <a:endParaRPr lang="cs-CZ"/>
        </a:p>
      </dgm:t>
    </dgm:pt>
    <dgm:pt modelId="{CCCE0DDD-4E2D-D24C-BE75-28420820A876}" type="sibTrans" cxnId="{F7A2E7DF-1FC7-7F48-8986-9DE9CC0AA919}">
      <dgm:prSet/>
      <dgm:spPr/>
      <dgm:t>
        <a:bodyPr/>
        <a:lstStyle/>
        <a:p>
          <a:endParaRPr lang="cs-CZ"/>
        </a:p>
      </dgm:t>
    </dgm:pt>
    <dgm:pt modelId="{2CD44DCB-ABD6-3C4C-B190-51AF686B70E2}" type="pres">
      <dgm:prSet presAssocID="{AB63B2E9-1C31-F640-954E-69EA7403E8B3}" presName="diagram" presStyleCnt="0">
        <dgm:presLayoutVars>
          <dgm:dir/>
          <dgm:resizeHandles val="exact"/>
        </dgm:presLayoutVars>
      </dgm:prSet>
      <dgm:spPr/>
    </dgm:pt>
    <dgm:pt modelId="{AE2A1DF7-3F5E-9549-914F-D0F4FA907612}" type="pres">
      <dgm:prSet presAssocID="{9FC9F24A-202D-DA48-B4E8-E482A04EC318}" presName="node" presStyleLbl="node1" presStyleIdx="0" presStyleCnt="4">
        <dgm:presLayoutVars>
          <dgm:bulletEnabled val="1"/>
        </dgm:presLayoutVars>
      </dgm:prSet>
      <dgm:spPr/>
    </dgm:pt>
    <dgm:pt modelId="{A5EFC24B-B7F0-154D-BB62-BB490859A9B7}" type="pres">
      <dgm:prSet presAssocID="{780591E6-FB25-CE4F-B81B-B87466C594C5}" presName="sibTrans" presStyleCnt="0"/>
      <dgm:spPr/>
    </dgm:pt>
    <dgm:pt modelId="{FE03B3AC-B56D-4443-8A89-E03922A989B6}" type="pres">
      <dgm:prSet presAssocID="{EEF893B9-89EE-6549-A641-12F8DE7C2F00}" presName="node" presStyleLbl="node1" presStyleIdx="1" presStyleCnt="4">
        <dgm:presLayoutVars>
          <dgm:bulletEnabled val="1"/>
        </dgm:presLayoutVars>
      </dgm:prSet>
      <dgm:spPr/>
    </dgm:pt>
    <dgm:pt modelId="{1CD16A8E-4B1B-5941-A14C-B3EECA06F722}" type="pres">
      <dgm:prSet presAssocID="{AC0D378B-AF23-9142-A876-0F19D9205E90}" presName="sibTrans" presStyleCnt="0"/>
      <dgm:spPr/>
    </dgm:pt>
    <dgm:pt modelId="{F934B189-27D4-E34C-83C4-A4CE5A49D337}" type="pres">
      <dgm:prSet presAssocID="{0577C137-4F9D-AF44-B5BC-84439B3956E4}" presName="node" presStyleLbl="node1" presStyleIdx="2" presStyleCnt="4">
        <dgm:presLayoutVars>
          <dgm:bulletEnabled val="1"/>
        </dgm:presLayoutVars>
      </dgm:prSet>
      <dgm:spPr/>
    </dgm:pt>
    <dgm:pt modelId="{B202C40F-CAEB-2249-9B3C-2877BED46D4E}" type="pres">
      <dgm:prSet presAssocID="{E7F25BCB-65BC-5E46-8E43-0FBA32DB0E0B}" presName="sibTrans" presStyleCnt="0"/>
      <dgm:spPr/>
    </dgm:pt>
    <dgm:pt modelId="{C5F7BB24-0A0D-194C-9C94-3FE6C7B13679}" type="pres">
      <dgm:prSet presAssocID="{F2B6E859-7FDA-294A-B437-C88FFDF70BBD}" presName="node" presStyleLbl="node1" presStyleIdx="3" presStyleCnt="4">
        <dgm:presLayoutVars>
          <dgm:bulletEnabled val="1"/>
        </dgm:presLayoutVars>
      </dgm:prSet>
      <dgm:spPr/>
    </dgm:pt>
  </dgm:ptLst>
  <dgm:cxnLst>
    <dgm:cxn modelId="{54E8924B-F6B2-9E4F-9B98-D8D23C354F9A}" type="presOf" srcId="{F2B6E859-7FDA-294A-B437-C88FFDF70BBD}" destId="{C5F7BB24-0A0D-194C-9C94-3FE6C7B13679}" srcOrd="0" destOrd="0" presId="urn:microsoft.com/office/officeart/2005/8/layout/default"/>
    <dgm:cxn modelId="{B89EE95F-841E-C845-B9D6-FDA58A27315F}" type="presOf" srcId="{AB63B2E9-1C31-F640-954E-69EA7403E8B3}" destId="{2CD44DCB-ABD6-3C4C-B190-51AF686B70E2}" srcOrd="0" destOrd="0" presId="urn:microsoft.com/office/officeart/2005/8/layout/default"/>
    <dgm:cxn modelId="{DA8C8C7B-4CCC-FB42-8B51-10D02853E4E0}" type="presOf" srcId="{EEF893B9-89EE-6549-A641-12F8DE7C2F00}" destId="{FE03B3AC-B56D-4443-8A89-E03922A989B6}" srcOrd="0" destOrd="0" presId="urn:microsoft.com/office/officeart/2005/8/layout/default"/>
    <dgm:cxn modelId="{50EF39A5-0A09-6846-B77B-22FB1602C295}" srcId="{AB63B2E9-1C31-F640-954E-69EA7403E8B3}" destId="{0577C137-4F9D-AF44-B5BC-84439B3956E4}" srcOrd="2" destOrd="0" parTransId="{E2ABF1DC-3699-A143-9A5E-2EC95B773A21}" sibTransId="{E7F25BCB-65BC-5E46-8E43-0FBA32DB0E0B}"/>
    <dgm:cxn modelId="{313251A5-0026-7B46-8B50-3A724A48BF81}" type="presOf" srcId="{0577C137-4F9D-AF44-B5BC-84439B3956E4}" destId="{F934B189-27D4-E34C-83C4-A4CE5A49D337}" srcOrd="0" destOrd="0" presId="urn:microsoft.com/office/officeart/2005/8/layout/default"/>
    <dgm:cxn modelId="{7F6424DD-A65F-834D-A925-1CFF7C4EE94D}" srcId="{AB63B2E9-1C31-F640-954E-69EA7403E8B3}" destId="{9FC9F24A-202D-DA48-B4E8-E482A04EC318}" srcOrd="0" destOrd="0" parTransId="{23A8BE92-604E-D545-8127-49556ADF4B5E}" sibTransId="{780591E6-FB25-CE4F-B81B-B87466C594C5}"/>
    <dgm:cxn modelId="{F7A2E7DF-1FC7-7F48-8986-9DE9CC0AA919}" srcId="{AB63B2E9-1C31-F640-954E-69EA7403E8B3}" destId="{F2B6E859-7FDA-294A-B437-C88FFDF70BBD}" srcOrd="3" destOrd="0" parTransId="{16CC845A-73BB-DA4F-9446-51B75EE0E9A4}" sibTransId="{CCCE0DDD-4E2D-D24C-BE75-28420820A876}"/>
    <dgm:cxn modelId="{124E3EF2-EE58-9044-8EFC-792E8E5FCCB3}" type="presOf" srcId="{9FC9F24A-202D-DA48-B4E8-E482A04EC318}" destId="{AE2A1DF7-3F5E-9549-914F-D0F4FA907612}" srcOrd="0" destOrd="0" presId="urn:microsoft.com/office/officeart/2005/8/layout/default"/>
    <dgm:cxn modelId="{E8CD76F4-6673-FB44-9EE7-ECC0506E5240}" srcId="{AB63B2E9-1C31-F640-954E-69EA7403E8B3}" destId="{EEF893B9-89EE-6549-A641-12F8DE7C2F00}" srcOrd="1" destOrd="0" parTransId="{A48C8506-5072-294D-A914-6DBBE1B32624}" sibTransId="{AC0D378B-AF23-9142-A876-0F19D9205E90}"/>
    <dgm:cxn modelId="{002D89ED-7CC7-634E-9552-8B5241F60085}" type="presParOf" srcId="{2CD44DCB-ABD6-3C4C-B190-51AF686B70E2}" destId="{AE2A1DF7-3F5E-9549-914F-D0F4FA907612}" srcOrd="0" destOrd="0" presId="urn:microsoft.com/office/officeart/2005/8/layout/default"/>
    <dgm:cxn modelId="{D6CA8F6F-2A9A-C949-8519-ADB35D487B89}" type="presParOf" srcId="{2CD44DCB-ABD6-3C4C-B190-51AF686B70E2}" destId="{A5EFC24B-B7F0-154D-BB62-BB490859A9B7}" srcOrd="1" destOrd="0" presId="urn:microsoft.com/office/officeart/2005/8/layout/default"/>
    <dgm:cxn modelId="{B21AE797-13B8-214D-A71B-2421CE6EC0C3}" type="presParOf" srcId="{2CD44DCB-ABD6-3C4C-B190-51AF686B70E2}" destId="{FE03B3AC-B56D-4443-8A89-E03922A989B6}" srcOrd="2" destOrd="0" presId="urn:microsoft.com/office/officeart/2005/8/layout/default"/>
    <dgm:cxn modelId="{A5E43B52-0264-534C-87EC-19717EC4AD68}" type="presParOf" srcId="{2CD44DCB-ABD6-3C4C-B190-51AF686B70E2}" destId="{1CD16A8E-4B1B-5941-A14C-B3EECA06F722}" srcOrd="3" destOrd="0" presId="urn:microsoft.com/office/officeart/2005/8/layout/default"/>
    <dgm:cxn modelId="{C56821A1-5F2C-6646-8864-54059948EEA3}" type="presParOf" srcId="{2CD44DCB-ABD6-3C4C-B190-51AF686B70E2}" destId="{F934B189-27D4-E34C-83C4-A4CE5A49D337}" srcOrd="4" destOrd="0" presId="urn:microsoft.com/office/officeart/2005/8/layout/default"/>
    <dgm:cxn modelId="{ADC027E5-2E3F-E844-A016-32D27BEF55C6}" type="presParOf" srcId="{2CD44DCB-ABD6-3C4C-B190-51AF686B70E2}" destId="{B202C40F-CAEB-2249-9B3C-2877BED46D4E}" srcOrd="5" destOrd="0" presId="urn:microsoft.com/office/officeart/2005/8/layout/default"/>
    <dgm:cxn modelId="{3E68AB5C-4ABE-7E4A-80C6-52BE3A58DF4F}" type="presParOf" srcId="{2CD44DCB-ABD6-3C4C-B190-51AF686B70E2}" destId="{C5F7BB24-0A0D-194C-9C94-3FE6C7B1367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A1DF7-3F5E-9549-914F-D0F4FA907612}">
      <dsp:nvSpPr>
        <dsp:cNvPr id="0" name=""/>
        <dsp:cNvSpPr/>
      </dsp:nvSpPr>
      <dsp:spPr>
        <a:xfrm>
          <a:off x="694564" y="1496"/>
          <a:ext cx="1875934" cy="1125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Střet zájmů</a:t>
          </a:r>
        </a:p>
      </dsp:txBody>
      <dsp:txXfrm>
        <a:off x="694564" y="1496"/>
        <a:ext cx="1875934" cy="1125560"/>
      </dsp:txXfrm>
    </dsp:sp>
    <dsp:sp modelId="{FE03B3AC-B56D-4443-8A89-E03922A989B6}">
      <dsp:nvSpPr>
        <dsp:cNvPr id="0" name=""/>
        <dsp:cNvSpPr/>
      </dsp:nvSpPr>
      <dsp:spPr>
        <a:xfrm>
          <a:off x="2758092" y="1496"/>
          <a:ext cx="1875934" cy="1125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Netransparentnost</a:t>
          </a:r>
        </a:p>
      </dsp:txBody>
      <dsp:txXfrm>
        <a:off x="2758092" y="1496"/>
        <a:ext cx="1875934" cy="1125560"/>
      </dsp:txXfrm>
    </dsp:sp>
    <dsp:sp modelId="{F934B189-27D4-E34C-83C4-A4CE5A49D337}">
      <dsp:nvSpPr>
        <dsp:cNvPr id="0" name=""/>
        <dsp:cNvSpPr/>
      </dsp:nvSpPr>
      <dsp:spPr>
        <a:xfrm>
          <a:off x="694564" y="1314650"/>
          <a:ext cx="1875934" cy="1125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Porušení 3E</a:t>
          </a:r>
        </a:p>
      </dsp:txBody>
      <dsp:txXfrm>
        <a:off x="694564" y="1314650"/>
        <a:ext cx="1875934" cy="1125560"/>
      </dsp:txXfrm>
    </dsp:sp>
    <dsp:sp modelId="{C5F7BB24-0A0D-194C-9C94-3FE6C7B13679}">
      <dsp:nvSpPr>
        <dsp:cNvPr id="0" name=""/>
        <dsp:cNvSpPr/>
      </dsp:nvSpPr>
      <dsp:spPr>
        <a:xfrm>
          <a:off x="2758092" y="1314650"/>
          <a:ext cx="1875934" cy="1125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Zneužití pravomoci</a:t>
          </a:r>
        </a:p>
      </dsp:txBody>
      <dsp:txXfrm>
        <a:off x="2758092" y="1314650"/>
        <a:ext cx="1875934" cy="1125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2178D-FDD5-40AD-A871-8AC75F799E90}" type="datetimeFigureOut">
              <a:rPr lang="cs-CZ" smtClean="0"/>
              <a:t>19.01.2023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6C3E8-3CE9-475A-95AC-F419DFB6A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46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41E62-D80E-4E56-B50B-98B834BABB88}" type="datetimeFigureOut">
              <a:rPr lang="cs-CZ" smtClean="0"/>
              <a:pPr/>
              <a:t>19.01.2023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F2458-2D61-463B-A1DF-82AC056123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19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F2458-2D61-463B-A1DF-82AC056123D1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4748-674E-469E-89CC-E9951A6E19F7}" type="datetimeFigureOut">
              <a:rPr lang="cs-CZ" smtClean="0"/>
              <a:pPr/>
              <a:t>19.01.2023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172A-0B81-40AA-9B7E-85A915B278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15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4748-674E-469E-89CC-E9951A6E19F7}" type="datetimeFigureOut">
              <a:rPr lang="cs-CZ" smtClean="0"/>
              <a:pPr/>
              <a:t>19.01.2023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172A-0B81-40AA-9B7E-85A915B278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69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4748-674E-469E-89CC-E9951A6E19F7}" type="datetimeFigureOut">
              <a:rPr lang="cs-CZ" smtClean="0"/>
              <a:pPr/>
              <a:t>19.01.2023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172A-0B81-40AA-9B7E-85A915B278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69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4748-674E-469E-89CC-E9951A6E19F7}" type="datetimeFigureOut">
              <a:rPr lang="cs-CZ" smtClean="0"/>
              <a:pPr/>
              <a:t>19.01.2023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172A-0B81-40AA-9B7E-85A915B278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72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4748-674E-469E-89CC-E9951A6E19F7}" type="datetimeFigureOut">
              <a:rPr lang="cs-CZ" smtClean="0"/>
              <a:pPr/>
              <a:t>19.01.2023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172A-0B81-40AA-9B7E-85A915B278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2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4748-674E-469E-89CC-E9951A6E19F7}" type="datetimeFigureOut">
              <a:rPr lang="cs-CZ" smtClean="0"/>
              <a:pPr/>
              <a:t>19.01.2023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172A-0B81-40AA-9B7E-85A915B278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82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4748-674E-469E-89CC-E9951A6E19F7}" type="datetimeFigureOut">
              <a:rPr lang="cs-CZ" smtClean="0"/>
              <a:pPr/>
              <a:t>19.01.2023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172A-0B81-40AA-9B7E-85A915B278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26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4748-674E-469E-89CC-E9951A6E19F7}" type="datetimeFigureOut">
              <a:rPr lang="cs-CZ" smtClean="0"/>
              <a:pPr/>
              <a:t>19.01.2023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172A-0B81-40AA-9B7E-85A915B278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9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4748-674E-469E-89CC-E9951A6E19F7}" type="datetimeFigureOut">
              <a:rPr lang="cs-CZ" smtClean="0"/>
              <a:pPr/>
              <a:t>19.01.2023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172A-0B81-40AA-9B7E-85A915B278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78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4748-674E-469E-89CC-E9951A6E19F7}" type="datetimeFigureOut">
              <a:rPr lang="cs-CZ" smtClean="0"/>
              <a:pPr/>
              <a:t>19.01.2023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172A-0B81-40AA-9B7E-85A915B278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64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4748-674E-469E-89CC-E9951A6E19F7}" type="datetimeFigureOut">
              <a:rPr lang="cs-CZ" smtClean="0"/>
              <a:pPr/>
              <a:t>19.01.2023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172A-0B81-40AA-9B7E-85A915B278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98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E4748-674E-469E-89CC-E9951A6E19F7}" type="datetimeFigureOut">
              <a:rPr lang="cs-CZ" smtClean="0"/>
              <a:pPr/>
              <a:t>19.01.2023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4172A-0B81-40AA-9B7E-85A915B278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31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leyer@transparency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enikreferendum.cz/clanek/34342-blazkuv-stret-zajmu-oslabuje-vladu-nejmenovani-soudce-je-jen-dalsim-dukazem" TargetMode="External"/><Relationship Id="rId3" Type="http://schemas.openxmlformats.org/officeDocument/2006/relationships/hyperlink" Target="https://youtu.be/0Cn0qPqCXKQ" TargetMode="External"/><Relationship Id="rId7" Type="http://schemas.openxmlformats.org/officeDocument/2006/relationships/hyperlink" Target="https://www.novinky.cz/clanek/domaci-podnikatel-okamura-zapomnel-na-svuj-poslanecky-stret-zajmu-4005469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lesk.cz/clanek/zpravy-politika/686366/babisuv-stret-zajmu-je-porad-ve-hledacku-ceske-policie-neresi-jen-evropskou-linku-kauzy.html" TargetMode="External"/><Relationship Id="rId5" Type="http://schemas.openxmlformats.org/officeDocument/2006/relationships/hyperlink" Target="https://www.seznamzpravy.cz/clanek/domaci-kauzy-hladik-v-novem-stretu-zajmu-hlasoval-pro-znameho-od-nehoz-koupili-dum-222322" TargetMode="External"/><Relationship Id="rId4" Type="http://schemas.openxmlformats.org/officeDocument/2006/relationships/hyperlink" Target="https://www.idnes.cz/zpravy/domaci/wagenknecht-rakusan-pirati-vlada-stret-zajmu-kauza-hlubucek-michalek.A220621_114037_domaci_ihav" TargetMode="External"/><Relationship Id="rId9" Type="http://schemas.openxmlformats.org/officeDocument/2006/relationships/hyperlink" Target="https://www.tydenikeuro.cz/cizinsky-ve-stretu-zajmu-v-kauze-dzban-nehaji-prazany-ale-sve-sponzor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m.justice.cz/ias/issm/rejstrik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s://cro.justice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d.financnisprava.cz/registr-dotaci/prijemci" TargetMode="External"/><Relationship Id="rId5" Type="http://schemas.openxmlformats.org/officeDocument/2006/relationships/hyperlink" Target="https://or.justice.cz/ias/ui/rejstrik" TargetMode="External"/><Relationship Id="rId4" Type="http://schemas.openxmlformats.org/officeDocument/2006/relationships/hyperlink" Target="https://smlouvy.gov.cz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parency.cz/publikace-a-analyzy/pakty-integrity-prakticky-pruvodce/" TargetMode="External"/><Relationship Id="rId2" Type="http://schemas.openxmlformats.org/officeDocument/2006/relationships/hyperlink" Target="https://www.transparency.cz/publikace-a-analyzy/manual-pro-reseni-situaci-stretu-zajmu-ve-verejnych-zakazka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ikem.cz/cs/ikem-a-transparency-international-efektivni-a-systemova-spoluprace-u-strategickych-investic/a-435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2376" y="1628801"/>
            <a:ext cx="7772400" cy="180996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Střet zájmů pohledem neziskového sektoru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120232"/>
          </a:xfrm>
        </p:spPr>
        <p:txBody>
          <a:bodyPr>
            <a:normAutofit/>
          </a:bodyPr>
          <a:lstStyle/>
          <a:p>
            <a:r>
              <a:rPr lang="cs-CZ" sz="2400" dirty="0"/>
              <a:t>Transparency International – Česká republika, o.p.s.</a:t>
            </a:r>
          </a:p>
          <a:p>
            <a:r>
              <a:rPr lang="cs-CZ" sz="2400" dirty="0"/>
              <a:t>Petr </a:t>
            </a:r>
            <a:r>
              <a:rPr lang="cs-CZ" sz="2400" dirty="0" err="1"/>
              <a:t>Leyer</a:t>
            </a:r>
            <a:endParaRPr lang="cs-CZ" sz="2400" dirty="0"/>
          </a:p>
          <a:p>
            <a:r>
              <a:rPr lang="cs-CZ" sz="2400" dirty="0"/>
              <a:t>Praha, leden 2023</a:t>
            </a:r>
          </a:p>
          <a:p>
            <a:endParaRPr lang="cs-CZ" dirty="0"/>
          </a:p>
        </p:txBody>
      </p:sp>
      <p:pic>
        <p:nvPicPr>
          <p:cNvPr id="5" name="Obrázek 4" descr="Z:\PODKLADY PRO TISK\LOGO\Logo TIC\logo_TIC_ceska verz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0648"/>
            <a:ext cx="29523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B3B04-2344-8648-921C-50B3F657C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Střet zájmů – co s tím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F5A63C-4B2B-024F-B989-633C68E73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Posilování celkové integrity X nejsou jednoduchá, rychlá a univerzální řešení.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Transparentnost (veřejný dohled)</a:t>
            </a:r>
          </a:p>
          <a:p>
            <a:pPr>
              <a:buFontTx/>
              <a:buChar char="-"/>
            </a:pPr>
            <a:r>
              <a:rPr lang="cs-CZ" dirty="0"/>
              <a:t>Interní dohled</a:t>
            </a:r>
          </a:p>
          <a:p>
            <a:pPr>
              <a:buFontTx/>
              <a:buChar char="-"/>
            </a:pPr>
            <a:r>
              <a:rPr lang="cs-CZ" dirty="0"/>
              <a:t>Posílení kritických míst procesu</a:t>
            </a:r>
          </a:p>
          <a:p>
            <a:pPr>
              <a:buFontTx/>
              <a:buChar char="-"/>
            </a:pPr>
            <a:r>
              <a:rPr lang="cs-CZ" dirty="0"/>
              <a:t>Etika</a:t>
            </a:r>
          </a:p>
          <a:p>
            <a:pPr>
              <a:buFontTx/>
              <a:buChar char="-"/>
            </a:pPr>
            <a:r>
              <a:rPr lang="cs-CZ" dirty="0"/>
              <a:t>Sankce</a:t>
            </a:r>
          </a:p>
          <a:p>
            <a:pPr>
              <a:buFontTx/>
              <a:buChar char="-"/>
            </a:pPr>
            <a:r>
              <a:rPr lang="cs-CZ" dirty="0"/>
              <a:t>Ochrana oznamovatelů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Z:\PODKLADY PRO TISK\LOGO\Logo TIC\logo_TIC_ceska verze.jpg">
            <a:extLst>
              <a:ext uri="{FF2B5EF4-FFF2-40B4-BE49-F238E27FC236}">
                <a16:creationId xmlns:a16="http://schemas.microsoft.com/office/drawing/2014/main" id="{6DE3EB8E-993D-C34F-9D70-15E8BCC022B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0648"/>
            <a:ext cx="29523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90E65C01-151C-544E-A2F1-3DBC97DE12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730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sz="4400" b="1" dirty="0">
              <a:solidFill>
                <a:schemeClr val="tx2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cs-CZ" sz="4400" b="1" dirty="0">
                <a:solidFill>
                  <a:schemeClr val="tx2"/>
                </a:solidFill>
                <a:latin typeface="+mj-lt"/>
              </a:rPr>
              <a:t>Děkuji za pozornost.</a:t>
            </a:r>
            <a:endParaRPr lang="cs-CZ" sz="4400" dirty="0">
              <a:latin typeface="+mj-lt"/>
            </a:endParaRPr>
          </a:p>
          <a:p>
            <a:pPr marL="0" indent="0" algn="ctr">
              <a:buNone/>
            </a:pPr>
            <a:r>
              <a:rPr lang="cs-CZ" sz="4400" dirty="0">
                <a:solidFill>
                  <a:schemeClr val="bg1">
                    <a:lumMod val="65000"/>
                  </a:schemeClr>
                </a:solidFill>
              </a:rPr>
              <a:t>Dotazy?</a:t>
            </a:r>
          </a:p>
          <a:p>
            <a:pPr marL="0" indent="0" algn="ctr">
              <a:buNone/>
            </a:pPr>
            <a:r>
              <a:rPr lang="cs-CZ" dirty="0">
                <a:hlinkClick r:id="rId2"/>
              </a:rPr>
              <a:t>leyer@transparency.cz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Z:\PODKLADY PRO TISK\LOGO\Logo TIC\logo_TIC_ceska verz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0648"/>
            <a:ext cx="29523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97274DA8-7919-6D4B-A087-C7BDA2D438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889911D8-0E34-426B-B1C9-E7E7EE60479F}" type="datetime1">
              <a:rPr lang="cs-CZ" smtClean="0"/>
              <a:pPr/>
              <a:t>19.01.2023</a:t>
            </a:fld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8BD71D-0B40-8145-A49B-CF272B48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C758AA8-A24C-4912-B2BC-1A984E3744CF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053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82041"/>
            <a:ext cx="8229600" cy="4525963"/>
          </a:xfrm>
        </p:spPr>
        <p:txBody>
          <a:bodyPr>
            <a:normAutofit fontScale="62500" lnSpcReduction="20000"/>
          </a:bodyPr>
          <a:lstStyle/>
          <a:p>
            <a:endParaRPr lang="cs-CZ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sz="46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cs-CZ" sz="4600" dirty="0">
                <a:solidFill>
                  <a:srgbClr val="92D050"/>
                </a:solidFill>
              </a:rPr>
              <a:t>MĚNÍME SVĚT </a:t>
            </a:r>
          </a:p>
          <a:p>
            <a:pPr marL="0" indent="0">
              <a:buNone/>
            </a:pPr>
            <a:r>
              <a:rPr lang="cs-CZ" sz="4600" dirty="0">
                <a:solidFill>
                  <a:srgbClr val="92D050"/>
                </a:solidFill>
              </a:rPr>
              <a:t>A BOJUJEME PROTI KORUPCI</a:t>
            </a:r>
          </a:p>
          <a:p>
            <a:endParaRPr lang="cs-CZ" dirty="0">
              <a:solidFill>
                <a:srgbClr val="00B0F0"/>
              </a:solidFill>
            </a:endParaRPr>
          </a:p>
          <a:p>
            <a:r>
              <a:rPr lang="cs-CZ" sz="3400" dirty="0"/>
              <a:t>1993 a 1998</a:t>
            </a:r>
          </a:p>
          <a:p>
            <a:pPr marL="0" indent="0">
              <a:buNone/>
            </a:pPr>
            <a:endParaRPr lang="cs-CZ" sz="3400" dirty="0"/>
          </a:p>
          <a:p>
            <a:r>
              <a:rPr lang="cs-CZ" sz="3400" dirty="0"/>
              <a:t>GLOBÁLNÍ SÍŤ</a:t>
            </a:r>
          </a:p>
          <a:p>
            <a:endParaRPr lang="cs-CZ" sz="3400" dirty="0"/>
          </a:p>
          <a:p>
            <a:r>
              <a:rPr lang="cs-CZ" sz="3400" dirty="0"/>
              <a:t>PŘES 100 POBOČEK</a:t>
            </a:r>
          </a:p>
          <a:p>
            <a:endParaRPr lang="cs-CZ" sz="3400" dirty="0"/>
          </a:p>
          <a:p>
            <a:r>
              <a:rPr lang="cs-CZ" sz="3400" dirty="0"/>
              <a:t>TRANSPARENCY.CZ</a:t>
            </a:r>
          </a:p>
          <a:p>
            <a:pPr marL="0" indent="0">
              <a:buNone/>
            </a:pPr>
            <a:endParaRPr lang="cs-CZ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1026" name="Picture 2" descr="Z:\7_PR\Grafika\Grafické materiály\Mapa - Chapte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965" y="3356992"/>
            <a:ext cx="522318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Z:\PODKLADY PRO TISK\LOGO\Logo TIC\logo_TIC_ceska verze.jpg">
            <a:extLst>
              <a:ext uri="{FF2B5EF4-FFF2-40B4-BE49-F238E27FC236}">
                <a16:creationId xmlns:a16="http://schemas.microsoft.com/office/drawing/2014/main" id="{9D2B1255-2EBB-9247-AA4D-F87E70E042CE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0648"/>
            <a:ext cx="29523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02F0D7A-746A-5641-91B2-7D140AD89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sz="4000" dirty="0">
                <a:solidFill>
                  <a:schemeClr val="accent1"/>
                </a:solidFill>
              </a:rPr>
              <a:t>Celosvětové hnutí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FC4C3DDA-F79A-CD49-9C15-26168003C9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889911D8-0E34-426B-B1C9-E7E7EE60479F}" type="datetime1">
              <a:rPr lang="cs-CZ" smtClean="0"/>
              <a:pPr/>
              <a:t>19.01.2023</a:t>
            </a:fld>
            <a:endParaRPr lang="cs-CZ" dirty="0"/>
          </a:p>
        </p:txBody>
      </p:sp>
      <p:pic>
        <p:nvPicPr>
          <p:cNvPr id="8" name="Picture 2" descr="\\tisad01.ad.transparency.cz\Plochy$\kotora\transparency-international-logo.png">
            <a:extLst>
              <a:ext uri="{FF2B5EF4-FFF2-40B4-BE49-F238E27FC236}">
                <a16:creationId xmlns:a16="http://schemas.microsoft.com/office/drawing/2014/main" id="{6D02B795-AAAB-8746-B402-A78D125EB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24348"/>
            <a:ext cx="4711960" cy="109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2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Z:\PODKLADY PRO TISK\LOGO\Logo TIC\logo_TIC_ceska verze.jpg">
            <a:extLst>
              <a:ext uri="{FF2B5EF4-FFF2-40B4-BE49-F238E27FC236}">
                <a16:creationId xmlns:a16="http://schemas.microsoft.com/office/drawing/2014/main" id="{C30F9E03-8B29-7941-9E53-A306E387261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0648"/>
            <a:ext cx="29523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EACC90F9-76E3-5145-98AC-4479D14E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1"/>
                </a:solidFill>
              </a:rPr>
              <a:t>Střet zájmů - falešný vrchní</a:t>
            </a:r>
          </a:p>
        </p:txBody>
      </p:sp>
      <p:sp>
        <p:nvSpPr>
          <p:cNvPr id="6" name="Zástupný symbol pro datum 3">
            <a:extLst>
              <a:ext uri="{FF2B5EF4-FFF2-40B4-BE49-F238E27FC236}">
                <a16:creationId xmlns:a16="http://schemas.microsoft.com/office/drawing/2014/main" id="{95F74051-9069-FD44-8176-59356C7F3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889911D8-0E34-426B-B1C9-E7E7EE60479F}" type="datetime1">
              <a:rPr lang="cs-CZ" smtClean="0"/>
              <a:pPr/>
              <a:t>19.01.2023</a:t>
            </a:fld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0704E8B-444E-294F-96FA-2BC13A676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C758AA8-A24C-4912-B2BC-1A984E3744CF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5071329-3AEB-B942-ABAB-2738296BC076}"/>
              </a:ext>
            </a:extLst>
          </p:cNvPr>
          <p:cNvSpPr txBox="1"/>
          <p:nvPr/>
        </p:nvSpPr>
        <p:spPr>
          <a:xfrm>
            <a:off x="637011" y="1196752"/>
            <a:ext cx="7931224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https://youtu.be/0Cn0qPqCXKQ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Rakušanův střet zájmů, chapadlo Pospíšila. Piráti ostřelují STAN i TOP 09</a:t>
            </a:r>
          </a:p>
          <a:p>
            <a:pPr marL="285750" indent="-285750">
              <a:buFontTx/>
              <a:buChar char="-"/>
            </a:pPr>
            <a:r>
              <a:rPr lang="cs-CZ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Hladík v možném střetu zájmů: hlasoval pro známého, od něhož koupili dům</a:t>
            </a:r>
            <a:endParaRPr lang="cs-CZ" sz="12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1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Babišův</a:t>
            </a:r>
            <a:r>
              <a:rPr lang="cs-CZ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střet zájmů je pořád ve hledáčku české policie. Neřeší jen evropskou linku kauzy</a:t>
            </a:r>
            <a:endParaRPr lang="cs-CZ" sz="16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Podnikatel </a:t>
            </a:r>
            <a:r>
              <a:rPr lang="cs-CZ" sz="16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Okamura</a:t>
            </a:r>
            <a:r>
              <a:rPr lang="cs-CZ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zapomněl na svůj poslanecký střet zájmů</a:t>
            </a:r>
          </a:p>
          <a:p>
            <a:pPr marL="285750" indent="-285750">
              <a:buFontTx/>
              <a:buChar char="-"/>
            </a:pPr>
            <a:r>
              <a:rPr lang="cs-CZ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Blažkův střet zájmů oslabuje vládu. Nejmenování soudce je jen dalším důkazem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Čižinský ve střetu zájmů. V kauze Džbán nehájí Pražany, ale své sponzory</a:t>
            </a:r>
            <a:b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9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50" b="0" i="0" u="none" strike="noStrike" dirty="0">
                <a:solidFill>
                  <a:srgbClr val="10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https://www.idnes.cz/zpravy/domaci/wagenknecht-rakusan-pirati-vlada-stret-zajmu-kauza-hlubucek-michalek.A220621_114037_domaci_ihav</a:t>
            </a:r>
            <a:endParaRPr lang="cs-CZ" sz="1050" b="0" i="0" dirty="0">
              <a:solidFill>
                <a:srgbClr val="26323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50" b="0" i="0" dirty="0">
                <a:solidFill>
                  <a:srgbClr val="2632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https://www.seznamzpravy.cz/clanek/domaci-kauzy-hladik-v-novem-stretu-zajmu-hlasoval-pro-znameho-od-nehoz-koupili-dum-222322</a:t>
            </a:r>
            <a:endParaRPr lang="cs-CZ" sz="1050" b="0" i="0" dirty="0">
              <a:solidFill>
                <a:srgbClr val="26323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50" i="0" dirty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https://www.blesk.cz/clanek/zpravy-politika/686366/babisuv-stret-zajmu-je-porad-ve-hledacku-ceske-policie-neresi-jen-evropskou-linku-kauzy.html</a:t>
            </a:r>
            <a:endParaRPr lang="cs-CZ" sz="1050" i="0" dirty="0">
              <a:solidFill>
                <a:srgbClr val="32323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https://www.novinky.cz/clanek/domaci-podnikatel-okamura-zapomnel-na-svuj-poslanecky-stret-zajmu-40054690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https://denikreferendum.cz/clanek/34342-blazkuv-stret-zajmu-oslabuje-vladu-nejmenovani-soudce-je-jen-dalsim-dukazem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https://www.tydenikeuro.cz/cizinsky-ve-stretu-zajmu-v-kauze-dzban-nehaji-prazany-ale-sve-sponzory/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0" i="0" dirty="0">
              <a:solidFill>
                <a:srgbClr val="263238"/>
              </a:solidFill>
              <a:effectLst/>
              <a:latin typeface="Inter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796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B3B04-2344-8648-921C-50B3F657C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Střet zájmů - co, kde a proč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F5A63C-4B2B-024F-B989-633C68E73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dirty="0"/>
              <a:t>Kdykoliv a kdekoliv (nelze se mu vyhnout úplně)</a:t>
            </a:r>
          </a:p>
          <a:p>
            <a:pPr algn="just"/>
            <a:r>
              <a:rPr lang="cs-CZ" sz="2400" dirty="0"/>
              <a:t>Nemusí se materializovat (reputace, důvěra)</a:t>
            </a:r>
          </a:p>
          <a:p>
            <a:pPr algn="just"/>
            <a:r>
              <a:rPr lang="cs-CZ" sz="2400" dirty="0"/>
              <a:t>Dodržet zákon často nestačí (aktivní řešení)</a:t>
            </a:r>
          </a:p>
          <a:p>
            <a:pPr algn="just"/>
            <a:r>
              <a:rPr lang="cs-CZ" sz="2400" dirty="0"/>
              <a:t>Problém sám o sobě</a:t>
            </a:r>
          </a:p>
          <a:p>
            <a:pPr algn="just"/>
            <a:r>
              <a:rPr lang="cs-CZ" sz="2400" dirty="0"/>
              <a:t>Indikátor něčeho „většího“ (korupce)</a:t>
            </a:r>
          </a:p>
          <a:p>
            <a:pPr marL="0" indent="0" algn="just">
              <a:buNone/>
            </a:pPr>
            <a:endParaRPr lang="cs-CZ" sz="2400" dirty="0"/>
          </a:p>
        </p:txBody>
      </p:sp>
      <p:pic>
        <p:nvPicPr>
          <p:cNvPr id="4" name="Obrázek 3" descr="Z:\PODKLADY PRO TISK\LOGO\Logo TIC\logo_TIC_ceska verze.jpg">
            <a:extLst>
              <a:ext uri="{FF2B5EF4-FFF2-40B4-BE49-F238E27FC236}">
                <a16:creationId xmlns:a16="http://schemas.microsoft.com/office/drawing/2014/main" id="{6DE3EB8E-993D-C34F-9D70-15E8BCC022B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0648"/>
            <a:ext cx="29523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D7741D0-6995-A148-882E-AEEA4CBDC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4146190"/>
              </p:ext>
            </p:extLst>
          </p:nvPr>
        </p:nvGraphicFramePr>
        <p:xfrm>
          <a:off x="1907704" y="4036946"/>
          <a:ext cx="5328592" cy="2441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23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B3B04-2344-8648-921C-50B3F657C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Střet zájmů – aktuální judikatura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F5A63C-4B2B-024F-B989-633C68E73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800" dirty="0"/>
              <a:t>Důvodem pro zamítnutí žalobcovy žádosti o dotaci byl dle napadeného rozhodnutí pouze a jen způsob jejího financování, žalovaný však pominul, že </a:t>
            </a:r>
            <a:r>
              <a:rPr lang="cs-CZ" sz="1800" dirty="0">
                <a:solidFill>
                  <a:schemeClr val="accent1"/>
                </a:solidFill>
              </a:rPr>
              <a:t>faktický důvod pro zamítnutí žádosti žalobce představuje následek určité právní skutečnosti</a:t>
            </a:r>
            <a:r>
              <a:rPr lang="cs-CZ" sz="1800" dirty="0"/>
              <a:t>. V nyní posuzované věci byl touto rozhodnou skutečností střet zájmů. Takto také žalovaný na str. 2 napadeného rozhodnutí </a:t>
            </a:r>
            <a:r>
              <a:rPr lang="cs-CZ" sz="1800" dirty="0">
                <a:solidFill>
                  <a:schemeClr val="accent1"/>
                </a:solidFill>
              </a:rPr>
              <a:t>nejprve správně uvedl, že musí při posuzování žádosti zkoumat střet zájmů dle § 4c zákona o střetu zájmů</a:t>
            </a:r>
            <a:r>
              <a:rPr lang="cs-CZ" sz="1800" dirty="0"/>
              <a:t>. Následně však na s. 6 až 9 napadeného rozhodnutí s odkazem na princip prevence </a:t>
            </a:r>
            <a:r>
              <a:rPr lang="cs-CZ" sz="1800" dirty="0">
                <a:solidFill>
                  <a:schemeClr val="accent1"/>
                </a:solidFill>
              </a:rPr>
              <a:t>zamítl žádost o dotaci, protože projekt nemohl být dle auditních výstupů hrazený z finančních prostředků Evropského fondu pro regionální rozvoj a střetem zájmů se vůbec nezabýval,</a:t>
            </a:r>
            <a:r>
              <a:rPr lang="cs-CZ" sz="1800" dirty="0"/>
              <a:t> naopak opakovaně výslovně uvedl, že střet zájmů posuzovat nebude. V uvedeném však významně pochybil a zatížil své rozhodnutí vadou nepřezkoumatelnosti.</a:t>
            </a:r>
          </a:p>
          <a:p>
            <a:pPr algn="just"/>
            <a:endParaRPr lang="cs-CZ" sz="1800" dirty="0"/>
          </a:p>
          <a:p>
            <a:pPr marL="0" indent="0" algn="just">
              <a:buNone/>
            </a:pPr>
            <a:r>
              <a:rPr lang="cs-CZ" sz="1800" i="1" dirty="0"/>
              <a:t>MS v Praze 14 A 223/2021</a:t>
            </a:r>
          </a:p>
        </p:txBody>
      </p:sp>
      <p:pic>
        <p:nvPicPr>
          <p:cNvPr id="4" name="Obrázek 3" descr="Z:\PODKLADY PRO TISK\LOGO\Logo TIC\logo_TIC_ceska verze.jpg">
            <a:extLst>
              <a:ext uri="{FF2B5EF4-FFF2-40B4-BE49-F238E27FC236}">
                <a16:creationId xmlns:a16="http://schemas.microsoft.com/office/drawing/2014/main" id="{6DE3EB8E-993D-C34F-9D70-15E8BCC022B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0648"/>
            <a:ext cx="29523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3783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B3B04-2344-8648-921C-50B3F657C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Střet zájmů – aktuální judikatura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F5A63C-4B2B-024F-B989-633C68E73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sz="1900" dirty="0"/>
              <a:t>V době rozhodování žalovaného tudíž nebyly známy žádné definitivní závěry Evropské komise stran pozastavení plateb či finančních korekcí, a proto měl žalovaný v případě žalobkyně náležející do koncernu Agrofert existenci střetu zájmů zkoumat. Soud zdůrazňuje, že způsob financování (případné neproplacení prostředků) představuje následek určité právní skutečnosti, zde v podobě existence střetu zájmů podle § 4c zákona o střetu zájmů, potažmo čl. 61 finančního nařízení. Hodnocení této skutečnosti ale žalovaný zcela pominul, přestože měl dle § 4c zákona o střetu zájmů ověřit, zda žalobkyně vskutku byla obchodní společností, v níž Ing. A. </a:t>
            </a:r>
            <a:r>
              <a:rPr lang="cs-CZ" sz="1900" dirty="0" err="1"/>
              <a:t>Babiš</a:t>
            </a:r>
            <a:r>
              <a:rPr lang="cs-CZ" sz="1900" dirty="0"/>
              <a:t> nebo jím ovládaná osoba vlastní podíl představující alespoň 25 % účasti společníka v obchodní společnosti. Zdejší soud ostatně již ve výše citovaném rozsudku </a:t>
            </a:r>
            <a:r>
              <a:rPr lang="cs-CZ" sz="1900" dirty="0" err="1"/>
              <a:t>sp</a:t>
            </a:r>
            <a:r>
              <a:rPr lang="cs-CZ" sz="1900" dirty="0"/>
              <a:t>. zn. 18 A 6/2020, uvedl, že je na poskytovateli dotace (žalovaném), aby řádně posoudil, zda je v případě žadatele o dotaci (žalobkyně) splněna podmínka uvedená v § 4c zákona o střetu zájmů (jakkoli se citovaný rozsudek týkal ochrany proti nečinnosti s vydáním rozhodnutí o žádosti jiné společnosti z koncernu Agrofert, jež byla odůvodňována probíhajícím auditem, některá jeho východiska jsou, stejně jako v případě rozsudku </a:t>
            </a:r>
            <a:r>
              <a:rPr lang="cs-CZ" sz="1900" dirty="0" err="1"/>
              <a:t>sp</a:t>
            </a:r>
            <a:r>
              <a:rPr lang="cs-CZ" sz="1900" dirty="0"/>
              <a:t>. zn. 14 A 49/2020, přenositelná i na nynější věc). </a:t>
            </a:r>
          </a:p>
          <a:p>
            <a:pPr marL="0" indent="0" algn="just">
              <a:buNone/>
            </a:pPr>
            <a:endParaRPr lang="cs-CZ" sz="1900" dirty="0"/>
          </a:p>
          <a:p>
            <a:pPr marL="0" indent="0" algn="just">
              <a:buNone/>
            </a:pPr>
            <a:r>
              <a:rPr lang="cs-CZ" sz="1900" i="1" dirty="0"/>
              <a:t>MS v Praze 14 A 223/2021</a:t>
            </a:r>
          </a:p>
          <a:p>
            <a:pPr marL="0" indent="0" algn="just">
              <a:buNone/>
            </a:pPr>
            <a:endParaRPr lang="cs-CZ" sz="1800" dirty="0"/>
          </a:p>
        </p:txBody>
      </p:sp>
      <p:pic>
        <p:nvPicPr>
          <p:cNvPr id="4" name="Obrázek 3" descr="Z:\PODKLADY PRO TISK\LOGO\Logo TIC\logo_TIC_ceska verze.jpg">
            <a:extLst>
              <a:ext uri="{FF2B5EF4-FFF2-40B4-BE49-F238E27FC236}">
                <a16:creationId xmlns:a16="http://schemas.microsoft.com/office/drawing/2014/main" id="{6DE3EB8E-993D-C34F-9D70-15E8BCC022B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0648"/>
            <a:ext cx="29523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16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B3B04-2344-8648-921C-50B3F657C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Střet zájmů – prevence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F5A63C-4B2B-024F-B989-633C68E73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https://cro.justice.cz/</a:t>
            </a:r>
            <a:endParaRPr lang="cs-CZ" dirty="0"/>
          </a:p>
          <a:p>
            <a:r>
              <a:rPr lang="cs-CZ" dirty="0">
                <a:hlinkClick r:id="rId3"/>
              </a:rPr>
              <a:t>https://esm.justice.cz/ias/issm/rejstrik</a:t>
            </a:r>
            <a:endParaRPr lang="cs-CZ" dirty="0"/>
          </a:p>
          <a:p>
            <a:r>
              <a:rPr lang="cs-CZ" dirty="0">
                <a:hlinkClick r:id="rId4"/>
              </a:rPr>
              <a:t>https://smlouvy.gov.cz/</a:t>
            </a:r>
            <a:endParaRPr lang="cs-CZ" dirty="0"/>
          </a:p>
          <a:p>
            <a:r>
              <a:rPr lang="cs-CZ" dirty="0">
                <a:hlinkClick r:id="rId5"/>
              </a:rPr>
              <a:t>https://or.justice.cz/ias/ui/rejstrik</a:t>
            </a:r>
            <a:endParaRPr lang="cs-CZ" dirty="0"/>
          </a:p>
          <a:p>
            <a:r>
              <a:rPr lang="cs-CZ" dirty="0">
                <a:hlinkClick r:id="rId6"/>
              </a:rPr>
              <a:t>https://red.financnisprava.cz/registr-dotaci/prijemci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Z:\PODKLADY PRO TISK\LOGO\Logo TIC\logo_TIC_ceska verze.jpg">
            <a:extLst>
              <a:ext uri="{FF2B5EF4-FFF2-40B4-BE49-F238E27FC236}">
                <a16:creationId xmlns:a16="http://schemas.microsoft.com/office/drawing/2014/main" id="{6DE3EB8E-993D-C34F-9D70-15E8BCC022B9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60648"/>
            <a:ext cx="29523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377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B3B04-2344-8648-921C-50B3F657C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Střet zájmů – prevence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F5A63C-4B2B-024F-B989-633C68E73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https://www.transparency.cz/publikace-a-analyzy/manual-pro-reseni-situaci-stretu-zajmu-ve-verejnych-zakazkach/</a:t>
            </a:r>
            <a:endParaRPr lang="cs-CZ" dirty="0"/>
          </a:p>
          <a:p>
            <a:r>
              <a:rPr lang="cs-CZ" dirty="0">
                <a:hlinkClick r:id="rId3"/>
              </a:rPr>
              <a:t>https://www.transparency.cz/publikace-a-analyzy/pakty-integrity-prakticky-pruvodce/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Z:\PODKLADY PRO TISK\LOGO\Logo TIC\logo_TIC_ceska verze.jpg">
            <a:extLst>
              <a:ext uri="{FF2B5EF4-FFF2-40B4-BE49-F238E27FC236}">
                <a16:creationId xmlns:a16="http://schemas.microsoft.com/office/drawing/2014/main" id="{6DE3EB8E-993D-C34F-9D70-15E8BCC022B9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60648"/>
            <a:ext cx="29523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1359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B3B04-2344-8648-921C-50B3F657C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Střet zájmů – prevence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F5A63C-4B2B-024F-B989-633C68E73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https://www.ikem.cz/cs/ikem-a-transparency-international-efektivni-a-systemova-spoluprace-u-strategickych-investic/a-4352/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Z:\PODKLADY PRO TISK\LOGO\Logo TIC\logo_TIC_ceska verze.jpg">
            <a:extLst>
              <a:ext uri="{FF2B5EF4-FFF2-40B4-BE49-F238E27FC236}">
                <a16:creationId xmlns:a16="http://schemas.microsoft.com/office/drawing/2014/main" id="{6DE3EB8E-993D-C34F-9D70-15E8BCC022B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0648"/>
            <a:ext cx="29523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90E65C01-151C-544E-A2F1-3DBC97DE12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 descr="Obsah obrázku obytný dům&#10;&#10;Popis byl vytvořen automaticky">
            <a:extLst>
              <a:ext uri="{FF2B5EF4-FFF2-40B4-BE49-F238E27FC236}">
                <a16:creationId xmlns:a16="http://schemas.microsoft.com/office/drawing/2014/main" id="{D798AAE8-600A-C944-B790-F40A2BFF7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52" y="3236485"/>
            <a:ext cx="5436096" cy="304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50380"/>
      </p:ext>
    </p:extLst>
  </p:cSld>
  <p:clrMapOvr>
    <a:masterClrMapping/>
  </p:clrMapOvr>
</p:sld>
</file>

<file path=ppt/theme/theme1.xml><?xml version="1.0" encoding="utf-8"?>
<a:theme xmlns:a="http://schemas.openxmlformats.org/drawingml/2006/main" name="Transparency - korp. design">
  <a:themeElements>
    <a:clrScheme name="Transparency - korp. design">
      <a:dk1>
        <a:sysClr val="windowText" lastClr="000000"/>
      </a:dk1>
      <a:lt1>
        <a:sysClr val="window" lastClr="FFFFFF"/>
      </a:lt1>
      <a:dk2>
        <a:srgbClr val="0065B3"/>
      </a:dk2>
      <a:lt2>
        <a:srgbClr val="C6EAFA"/>
      </a:lt2>
      <a:accent1>
        <a:srgbClr val="00BFF3"/>
      </a:accent1>
      <a:accent2>
        <a:srgbClr val="C00000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BFF3"/>
      </a:hlink>
      <a:folHlink>
        <a:srgbClr val="800080"/>
      </a:folHlink>
    </a:clrScheme>
    <a:fontScheme name="Vlastní 1">
      <a:majorFont>
        <a:latin typeface="GarageGothic Bold"/>
        <a:ea typeface=""/>
        <a:cs typeface=""/>
      </a:majorFont>
      <a:minorFont>
        <a:latin typeface="GarageGothic Regular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Transparency - korp. design</Template>
  <TotalTime>9037</TotalTime>
  <Words>800</Words>
  <Application>Microsoft Macintosh PowerPoint</Application>
  <PresentationFormat>Předvádění na obrazovce (4:3)</PresentationFormat>
  <Paragraphs>80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GarageGothic Bold</vt:lpstr>
      <vt:lpstr>GarageGothic Regular</vt:lpstr>
      <vt:lpstr>Inter</vt:lpstr>
      <vt:lpstr>Transparency - korp. design</vt:lpstr>
      <vt:lpstr>Střet zájmů pohledem neziskového sektoru</vt:lpstr>
      <vt:lpstr> Celosvětové hnutí</vt:lpstr>
      <vt:lpstr>Střet zájmů - falešný vrchní</vt:lpstr>
      <vt:lpstr>Střet zájmů - co, kde a proč</vt:lpstr>
      <vt:lpstr>Střet zájmů – aktuální judikatura</vt:lpstr>
      <vt:lpstr>Střet zájmů – aktuální judikatura</vt:lpstr>
      <vt:lpstr>Střet zájmů – prevence</vt:lpstr>
      <vt:lpstr>Střet zájmů – prevence</vt:lpstr>
      <vt:lpstr>Střet zájmů – prevence</vt:lpstr>
      <vt:lpstr>Střet zájmů – co s tím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Korupce v eské republika</dc:title>
  <dc:creator>bures</dc:creator>
  <cp:lastModifiedBy>Petr Leyer</cp:lastModifiedBy>
  <cp:revision>210</cp:revision>
  <cp:lastPrinted>2012-04-02T06:29:32Z</cp:lastPrinted>
  <dcterms:created xsi:type="dcterms:W3CDTF">2011-12-12T12:41:06Z</dcterms:created>
  <dcterms:modified xsi:type="dcterms:W3CDTF">2023-01-19T21:42:12Z</dcterms:modified>
</cp:coreProperties>
</file>