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hPrCEt6ci1lR2vzVqrbnKEVV/I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1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94a817d2fc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194a817d2f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g194a817d2fc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p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81e00e1e94_3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181e00e1e94_3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g181e00e1e94_3_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p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94a817d2fc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194a817d2f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194a817d2fc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81e00e1e94_3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181e00e1e94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181e00e1e94_3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81e00e1e94_3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181e00e1e94_3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181e00e1e94_3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94a817d2fc_0_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194a817d2f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194a817d2fc_0_1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94a817d2fc_0_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194a817d2f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g194a817d2fc_0_7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6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7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7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7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7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7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7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7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7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0.png"/><Relationship Id="rId4" Type="http://schemas.openxmlformats.org/officeDocument/2006/relationships/image" Target="../media/image6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0.png"/><Relationship Id="rId4" Type="http://schemas.openxmlformats.org/officeDocument/2006/relationships/image" Target="../media/image6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udhpsh.cz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4.png"/><Relationship Id="rId4" Type="http://schemas.openxmlformats.org/officeDocument/2006/relationships/hyperlink" Target="mailto:janusz@email.cz" TargetMode="External"/><Relationship Id="rId5" Type="http://schemas.openxmlformats.org/officeDocument/2006/relationships/hyperlink" Target="mailto:janusz@email.cz" TargetMode="External"/><Relationship Id="rId6" Type="http://schemas.openxmlformats.org/officeDocument/2006/relationships/hyperlink" Target="mailto:janusz@email.cz" TargetMode="External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48.jpg"/><Relationship Id="rId20" Type="http://schemas.openxmlformats.org/officeDocument/2006/relationships/image" Target="../media/image10.png"/><Relationship Id="rId42" Type="http://schemas.openxmlformats.org/officeDocument/2006/relationships/image" Target="../media/image53.png"/><Relationship Id="rId41" Type="http://schemas.openxmlformats.org/officeDocument/2006/relationships/image" Target="../media/image51.jpg"/><Relationship Id="rId22" Type="http://schemas.openxmlformats.org/officeDocument/2006/relationships/image" Target="../media/image33.png"/><Relationship Id="rId21" Type="http://schemas.openxmlformats.org/officeDocument/2006/relationships/image" Target="../media/image23.png"/><Relationship Id="rId24" Type="http://schemas.openxmlformats.org/officeDocument/2006/relationships/image" Target="../media/image36.png"/><Relationship Id="rId2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9" Type="http://schemas.openxmlformats.org/officeDocument/2006/relationships/image" Target="../media/image19.png"/><Relationship Id="rId26" Type="http://schemas.openxmlformats.org/officeDocument/2006/relationships/image" Target="../media/image27.jpg"/><Relationship Id="rId25" Type="http://schemas.openxmlformats.org/officeDocument/2006/relationships/image" Target="../media/image38.png"/><Relationship Id="rId28" Type="http://schemas.openxmlformats.org/officeDocument/2006/relationships/image" Target="../media/image41.png"/><Relationship Id="rId27" Type="http://schemas.openxmlformats.org/officeDocument/2006/relationships/image" Target="../media/image43.jpg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29" Type="http://schemas.openxmlformats.org/officeDocument/2006/relationships/image" Target="../media/image35.png"/><Relationship Id="rId7" Type="http://schemas.openxmlformats.org/officeDocument/2006/relationships/image" Target="../media/image12.png"/><Relationship Id="rId8" Type="http://schemas.openxmlformats.org/officeDocument/2006/relationships/image" Target="../media/image1.png"/><Relationship Id="rId31" Type="http://schemas.openxmlformats.org/officeDocument/2006/relationships/image" Target="../media/image45.png"/><Relationship Id="rId30" Type="http://schemas.openxmlformats.org/officeDocument/2006/relationships/image" Target="../media/image32.jpg"/><Relationship Id="rId11" Type="http://schemas.openxmlformats.org/officeDocument/2006/relationships/image" Target="../media/image2.png"/><Relationship Id="rId33" Type="http://schemas.openxmlformats.org/officeDocument/2006/relationships/image" Target="../media/image39.png"/><Relationship Id="rId10" Type="http://schemas.openxmlformats.org/officeDocument/2006/relationships/image" Target="../media/image16.png"/><Relationship Id="rId32" Type="http://schemas.openxmlformats.org/officeDocument/2006/relationships/image" Target="../media/image29.png"/><Relationship Id="rId13" Type="http://schemas.openxmlformats.org/officeDocument/2006/relationships/image" Target="../media/image14.png"/><Relationship Id="rId35" Type="http://schemas.openxmlformats.org/officeDocument/2006/relationships/image" Target="../media/image42.png"/><Relationship Id="rId12" Type="http://schemas.openxmlformats.org/officeDocument/2006/relationships/image" Target="../media/image9.png"/><Relationship Id="rId34" Type="http://schemas.openxmlformats.org/officeDocument/2006/relationships/image" Target="../media/image30.png"/><Relationship Id="rId15" Type="http://schemas.openxmlformats.org/officeDocument/2006/relationships/image" Target="../media/image11.png"/><Relationship Id="rId37" Type="http://schemas.openxmlformats.org/officeDocument/2006/relationships/image" Target="../media/image40.png"/><Relationship Id="rId14" Type="http://schemas.openxmlformats.org/officeDocument/2006/relationships/image" Target="../media/image8.png"/><Relationship Id="rId36" Type="http://schemas.openxmlformats.org/officeDocument/2006/relationships/image" Target="../media/image34.png"/><Relationship Id="rId17" Type="http://schemas.openxmlformats.org/officeDocument/2006/relationships/image" Target="../media/image17.png"/><Relationship Id="rId39" Type="http://schemas.openxmlformats.org/officeDocument/2006/relationships/image" Target="../media/image52.jpg"/><Relationship Id="rId16" Type="http://schemas.openxmlformats.org/officeDocument/2006/relationships/image" Target="../media/image6.png"/><Relationship Id="rId38" Type="http://schemas.openxmlformats.org/officeDocument/2006/relationships/image" Target="../media/image28.png"/><Relationship Id="rId19" Type="http://schemas.openxmlformats.org/officeDocument/2006/relationships/image" Target="../media/image18.jpg"/><Relationship Id="rId18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1.png"/><Relationship Id="rId4" Type="http://schemas.openxmlformats.org/officeDocument/2006/relationships/image" Target="../media/image5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69.png"/><Relationship Id="rId6" Type="http://schemas.openxmlformats.org/officeDocument/2006/relationships/image" Target="../media/image5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0.png"/><Relationship Id="rId4" Type="http://schemas.openxmlformats.org/officeDocument/2006/relationships/image" Target="../media/image6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971600" y="1700808"/>
            <a:ext cx="7200900" cy="1843928"/>
            <a:chOff x="0" y="0"/>
            <a:chExt cx="7200900" cy="1843928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7200800" cy="184392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0" y="0"/>
              <a:ext cx="7200900" cy="18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80000" spcFirstLastPara="1" rIns="7560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cs-CZ" sz="3600">
                  <a:solidFill>
                    <a:schemeClr val="lt1"/>
                  </a:solidFill>
                </a:rPr>
                <a:t>Praktické případy střetu zájmů a jejich dopady</a:t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92;p1"/>
          <p:cNvGrpSpPr/>
          <p:nvPr/>
        </p:nvGrpSpPr>
        <p:grpSpPr>
          <a:xfrm>
            <a:off x="983895" y="3789104"/>
            <a:ext cx="2664295" cy="431917"/>
            <a:chOff x="0" y="64"/>
            <a:chExt cx="2664295" cy="431917"/>
          </a:xfrm>
        </p:grpSpPr>
        <p:sp>
          <p:nvSpPr>
            <p:cNvPr id="93" name="Google Shape;93;p1"/>
            <p:cNvSpPr/>
            <p:nvPr/>
          </p:nvSpPr>
          <p:spPr>
            <a:xfrm>
              <a:off x="0" y="64"/>
              <a:ext cx="2664295" cy="43191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0" y="64"/>
              <a:ext cx="2664295" cy="431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80000" spcFirstLastPara="1" rIns="756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b="0" i="0" lang="cs-CZ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Janusz Konieczny</a:t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1"/>
          <p:cNvSpPr txBox="1"/>
          <p:nvPr>
            <p:ph idx="11" type="ftr"/>
          </p:nvPr>
        </p:nvSpPr>
        <p:spPr>
          <a:xfrm>
            <a:off x="899592" y="6088211"/>
            <a:ext cx="4320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cs-CZ">
                <a:solidFill>
                  <a:srgbClr val="B8B4B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b="1" lang="cs-CZ">
                <a:solidFill>
                  <a:srgbClr val="B8B4B0"/>
                </a:solidFill>
                <a:latin typeface="Arial"/>
                <a:ea typeface="Arial"/>
                <a:cs typeface="Arial"/>
                <a:sym typeface="Arial"/>
              </a:rPr>
              <a:t>.1.2023</a:t>
            </a:r>
            <a:endParaRPr b="1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g194a817d2fc_0_9"/>
          <p:cNvGrpSpPr/>
          <p:nvPr/>
        </p:nvGrpSpPr>
        <p:grpSpPr>
          <a:xfrm>
            <a:off x="1547664" y="548680"/>
            <a:ext cx="6840900" cy="467100"/>
            <a:chOff x="0" y="0"/>
            <a:chExt cx="6840900" cy="467100"/>
          </a:xfrm>
        </p:grpSpPr>
        <p:sp>
          <p:nvSpPr>
            <p:cNvPr id="278" name="Google Shape;278;g194a817d2fc_0_9"/>
            <p:cNvSpPr/>
            <p:nvPr/>
          </p:nvSpPr>
          <p:spPr>
            <a:xfrm>
              <a:off x="0" y="0"/>
              <a:ext cx="6840900" cy="4671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194a817d2fc_0_9"/>
            <p:cNvSpPr txBox="1"/>
            <p:nvPr/>
          </p:nvSpPr>
          <p:spPr>
            <a:xfrm>
              <a:off x="0" y="0"/>
              <a:ext cx="6840900" cy="46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80000" spcFirstLastPara="1" rIns="756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cs-CZ" sz="2200">
                  <a:solidFill>
                    <a:schemeClr val="lt1"/>
                  </a:solidFill>
                </a:rPr>
                <a:t>Nepřehledný pavouk vztahů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g194a817d2fc_0_9"/>
          <p:cNvSpPr txBox="1"/>
          <p:nvPr/>
        </p:nvSpPr>
        <p:spPr>
          <a:xfrm>
            <a:off x="6553200" y="6356350"/>
            <a:ext cx="233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194a817d2fc_0_9"/>
          <p:cNvSpPr txBox="1"/>
          <p:nvPr>
            <p:ph idx="11" type="ftr"/>
          </p:nvPr>
        </p:nvSpPr>
        <p:spPr>
          <a:xfrm>
            <a:off x="323528" y="6356350"/>
            <a:ext cx="432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cs-CZ">
                <a:solidFill>
                  <a:srgbClr val="B8B4B0"/>
                </a:solidFill>
                <a:latin typeface="Arial"/>
                <a:ea typeface="Arial"/>
                <a:cs typeface="Arial"/>
                <a:sym typeface="Arial"/>
              </a:rPr>
              <a:t>27.2.2014 </a:t>
            </a:r>
            <a:r>
              <a:rPr b="1" lang="cs-CZ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cs-CZ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Veřejné peníze versus anonymní vlastnictví</a:t>
            </a:r>
            <a:endParaRPr/>
          </a:p>
        </p:txBody>
      </p:sp>
      <p:pic>
        <p:nvPicPr>
          <p:cNvPr id="282" name="Google Shape;282;g194a817d2fc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7750" y="1168180"/>
            <a:ext cx="3989449" cy="5035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X:\Projekty\Nadace proti korupci\Manual NFPK\Images\Ramecek_prezentace.wmf" id="288" name="Google Shape;28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16632"/>
            <a:ext cx="8784976" cy="6239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20"/>
          <p:cNvGrpSpPr/>
          <p:nvPr/>
        </p:nvGrpSpPr>
        <p:grpSpPr>
          <a:xfrm>
            <a:off x="1979711" y="548680"/>
            <a:ext cx="6605838" cy="467068"/>
            <a:chOff x="0" y="0"/>
            <a:chExt cx="6605838" cy="467068"/>
          </a:xfrm>
        </p:grpSpPr>
        <p:sp>
          <p:nvSpPr>
            <p:cNvPr id="290" name="Google Shape;290;p20"/>
            <p:cNvSpPr/>
            <p:nvPr/>
          </p:nvSpPr>
          <p:spPr>
            <a:xfrm>
              <a:off x="0" y="0"/>
              <a:ext cx="6605838" cy="4670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0"/>
            <p:cNvSpPr txBox="1"/>
            <p:nvPr/>
          </p:nvSpPr>
          <p:spPr>
            <a:xfrm>
              <a:off x="0" y="0"/>
              <a:ext cx="6605838" cy="467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80000" spcFirstLastPara="1" rIns="756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b="0" i="0" lang="cs-CZ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Ukázka investigativní práce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20"/>
          <p:cNvSpPr txBox="1"/>
          <p:nvPr/>
        </p:nvSpPr>
        <p:spPr>
          <a:xfrm>
            <a:off x="6553200" y="6356350"/>
            <a:ext cx="23392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576" y="1078423"/>
            <a:ext cx="7668344" cy="535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X:\Projekty\Nadace proti korupci\Manual NFPK\Images\Ramecek_prezentace.wmf" id="299" name="Google Shape;29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88352"/>
            <a:ext cx="8784976" cy="6239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46"/>
          <p:cNvGrpSpPr/>
          <p:nvPr/>
        </p:nvGrpSpPr>
        <p:grpSpPr>
          <a:xfrm>
            <a:off x="1619672" y="404664"/>
            <a:ext cx="6984776" cy="719375"/>
            <a:chOff x="0" y="0"/>
            <a:chExt cx="6984776" cy="719375"/>
          </a:xfrm>
        </p:grpSpPr>
        <p:sp>
          <p:nvSpPr>
            <p:cNvPr id="301" name="Google Shape;301;p46"/>
            <p:cNvSpPr/>
            <p:nvPr/>
          </p:nvSpPr>
          <p:spPr>
            <a:xfrm>
              <a:off x="0" y="0"/>
              <a:ext cx="6984776" cy="7193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6"/>
            <p:cNvSpPr txBox="1"/>
            <p:nvPr/>
          </p:nvSpPr>
          <p:spPr>
            <a:xfrm>
              <a:off x="0" y="0"/>
              <a:ext cx="6984776" cy="719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80000" spcFirstLastPara="1" rIns="756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cs-CZ" sz="2200">
                  <a:solidFill>
                    <a:schemeClr val="lt1"/>
                  </a:solidFill>
                </a:rPr>
                <a:t>Střet zájmů na evropské úrovni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46"/>
          <p:cNvSpPr txBox="1"/>
          <p:nvPr/>
        </p:nvSpPr>
        <p:spPr>
          <a:xfrm>
            <a:off x="6553200" y="6356350"/>
            <a:ext cx="23392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063" y="1191025"/>
            <a:ext cx="8509869" cy="498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"/>
          <p:cNvSpPr txBox="1"/>
          <p:nvPr/>
        </p:nvSpPr>
        <p:spPr>
          <a:xfrm>
            <a:off x="6553200" y="6356350"/>
            <a:ext cx="23392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"/>
          <p:cNvSpPr/>
          <p:nvPr/>
        </p:nvSpPr>
        <p:spPr>
          <a:xfrm>
            <a:off x="302070" y="163889"/>
            <a:ext cx="5661600" cy="431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Veřejně volně dostupné nástroje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"/>
          <p:cNvSpPr/>
          <p:nvPr/>
        </p:nvSpPr>
        <p:spPr>
          <a:xfrm>
            <a:off x="302070" y="3968014"/>
            <a:ext cx="5661600" cy="431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Zpoplatněné nástroje veřejných institucí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"/>
          <p:cNvSpPr/>
          <p:nvPr/>
        </p:nvSpPr>
        <p:spPr>
          <a:xfrm>
            <a:off x="302070" y="4932664"/>
            <a:ext cx="5661600" cy="431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Komerční nástroje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"/>
          <p:cNvSpPr txBox="1"/>
          <p:nvPr/>
        </p:nvSpPr>
        <p:spPr>
          <a:xfrm>
            <a:off x="302075" y="5364375"/>
            <a:ext cx="8128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mediální archiv (Newtonmedia, Anopress)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creditcheck.cz, markeeto.cz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Cribis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Tovek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Magnusweb, BIZguard, Gnosus, Onboard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sankce.datlab.eu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"/>
          <p:cNvSpPr txBox="1"/>
          <p:nvPr/>
        </p:nvSpPr>
        <p:spPr>
          <a:xfrm>
            <a:off x="302075" y="4380688"/>
            <a:ext cx="812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Katastr nemovitosti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Databáze exekucí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"/>
          <p:cNvSpPr txBox="1"/>
          <p:nvPr/>
        </p:nvSpPr>
        <p:spPr>
          <a:xfrm>
            <a:off x="435200" y="551025"/>
            <a:ext cx="81288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obchodní rejstřík - justice.cz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evidence skutečných majitelů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insolvenční rejstřík, živnostenský rejstřík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 smluv + Hlídač státu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volby.kurzy.cz,  </a:t>
            </a:r>
            <a:r>
              <a:rPr b="0" i="0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sociální sítě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archiv bezpečnostních složek - ibadatelna.cz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Registry dotací - dotaceeu.cz (seznam operací, seznam příjemců), opendata.mfcr.cz, weby poskytovatelů dotací , SZIF - seznam příjemců dotací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Profily zadavatelů veřejných zakázek (NEN, EZAK atd.). nen.nipez.cz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Centrální registr oznámení - cro.justice.cz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politickefinance.cz, </a:t>
            </a:r>
            <a:r>
              <a:rPr b="0" i="0" lang="cs-CZ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https://www.udhpsh.cz/</a:t>
            </a: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Hlídač státu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rejstříky rozsudků (MSP)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 silničních vozidel (MDCR.cz), kontrolatachometru.cz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Rizikové eshopy (ČOI)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cs-CZ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rozklikávací rozpočty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X:\Projekty\Nadace proti korupci\Manual NFPK\Images\Ramecek_prezentace.wmf" id="322" name="Google Shape;322;g181e00e1e94_3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332656"/>
            <a:ext cx="8420101" cy="58943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g181e00e1e94_3_39"/>
          <p:cNvGrpSpPr/>
          <p:nvPr/>
        </p:nvGrpSpPr>
        <p:grpSpPr>
          <a:xfrm>
            <a:off x="1547664" y="548680"/>
            <a:ext cx="6840900" cy="467100"/>
            <a:chOff x="0" y="0"/>
            <a:chExt cx="6840900" cy="467100"/>
          </a:xfrm>
        </p:grpSpPr>
        <p:sp>
          <p:nvSpPr>
            <p:cNvPr id="324" name="Google Shape;324;g181e00e1e94_3_39"/>
            <p:cNvSpPr/>
            <p:nvPr/>
          </p:nvSpPr>
          <p:spPr>
            <a:xfrm>
              <a:off x="0" y="0"/>
              <a:ext cx="6840900" cy="4671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g181e00e1e94_3_39"/>
            <p:cNvSpPr txBox="1"/>
            <p:nvPr/>
          </p:nvSpPr>
          <p:spPr>
            <a:xfrm>
              <a:off x="0" y="0"/>
              <a:ext cx="6840900" cy="46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80000" spcFirstLastPara="1" rIns="756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cs-CZ" sz="2200">
                  <a:solidFill>
                    <a:schemeClr val="lt1"/>
                  </a:solidFill>
                </a:rPr>
                <a:t>Fingované veřejné soutěže - rizikové faktory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g181e00e1e94_3_39"/>
          <p:cNvSpPr txBox="1"/>
          <p:nvPr/>
        </p:nvSpPr>
        <p:spPr>
          <a:xfrm>
            <a:off x="6553200" y="6356350"/>
            <a:ext cx="233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181e00e1e94_3_39"/>
          <p:cNvSpPr txBox="1"/>
          <p:nvPr/>
        </p:nvSpPr>
        <p:spPr>
          <a:xfrm>
            <a:off x="664893" y="1174372"/>
            <a:ext cx="80649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Noto Sans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Střet zájmů + dárci politických stran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Anonymní společnosti + ofhshorový vlastník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Diskriminační podmínky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Pochybní zprostředkovatelé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Vítěz soutěže odmítá zakázku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Společnost se účastní velkého počtu tendrů, ale nikdy nevyhrává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Společnost nemá zveřejněné závěrky ve sbírce listin a informace v ESM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Vítěz bez historie v registru smluv + bez předchozích veřejných zakázek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Společnost bez minulosti + vznik těsně před zakázkou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Nízký obraz ve vztahu k zakázce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Závislost dodavatele na jediném zadavateli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Riziko bankrotu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zaměstnanců + hromadné sídlo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Nadměrné plnění oproti soutěži dle věštníku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Nabídková cena X skutečně uhrazená cena (riziko - přliš velký převis)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Chybí smlouva ve věštníku, profilu zadavatele či smlouva v registru smluv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Příliš mnoho změn podmínek soutěže + prodleva při hodnocení nabídek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Opakující se konkurenti + konkurenti personálně propojení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X:\Projekty\Nadace proti korupci\Manual NFPK\Images\Ramecek_prezentace.wmf" id="333" name="Google Shape;33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304375"/>
            <a:ext cx="8420101" cy="5894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65"/>
          <p:cNvGrpSpPr/>
          <p:nvPr/>
        </p:nvGrpSpPr>
        <p:grpSpPr>
          <a:xfrm>
            <a:off x="1187624" y="1755850"/>
            <a:ext cx="7374301" cy="2969400"/>
            <a:chOff x="0" y="93642"/>
            <a:chExt cx="7374301" cy="2969400"/>
          </a:xfrm>
        </p:grpSpPr>
        <p:sp>
          <p:nvSpPr>
            <p:cNvPr id="335" name="Google Shape;335;p65"/>
            <p:cNvSpPr/>
            <p:nvPr/>
          </p:nvSpPr>
          <p:spPr>
            <a:xfrm>
              <a:off x="0" y="93642"/>
              <a:ext cx="6984776" cy="296929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65"/>
            <p:cNvSpPr txBox="1"/>
            <p:nvPr/>
          </p:nvSpPr>
          <p:spPr>
            <a:xfrm>
              <a:off x="1" y="93642"/>
              <a:ext cx="7374300" cy="29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2875" lIns="180000" spcFirstLastPara="1" rIns="75600" wrap="square" tIns="182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Arial"/>
                <a:buNone/>
              </a:pPr>
              <a:r>
                <a:rPr b="0" i="0" lang="cs-CZ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Děkuji za pozornost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68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Arial"/>
                <a:buNone/>
              </a:pPr>
              <a:r>
                <a:rPr b="0" i="0" lang="cs-CZ" sz="45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janusz.konieczny@</a:t>
              </a:r>
              <a:r>
                <a:rPr lang="cs-CZ" sz="4500" u="sng">
                  <a:solidFill>
                    <a:schemeClr val="lt1"/>
                  </a:solidFill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mmr.</a:t>
              </a:r>
              <a:r>
                <a:rPr b="0" i="0" lang="cs-CZ" sz="45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cz</a:t>
              </a:r>
              <a:endParaRPr b="0" i="0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68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alibri"/>
                <a:buNone/>
              </a:pPr>
              <a:r>
                <a:t/>
              </a:r>
              <a:endParaRPr b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7" name="Google Shape;337;p65"/>
          <p:cNvSpPr txBox="1"/>
          <p:nvPr/>
        </p:nvSpPr>
        <p:spPr>
          <a:xfrm>
            <a:off x="6553200" y="6356350"/>
            <a:ext cx="23392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65"/>
          <p:cNvSpPr txBox="1"/>
          <p:nvPr>
            <p:ph idx="11" type="ftr"/>
          </p:nvPr>
        </p:nvSpPr>
        <p:spPr>
          <a:xfrm>
            <a:off x="323528" y="6356350"/>
            <a:ext cx="4320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cs-CZ">
                <a:solidFill>
                  <a:srgbClr val="B8B4B0"/>
                </a:solidFill>
                <a:latin typeface="Arial"/>
                <a:ea typeface="Arial"/>
                <a:cs typeface="Arial"/>
                <a:sym typeface="Arial"/>
              </a:rPr>
              <a:t>27.2.2014 </a:t>
            </a:r>
            <a:r>
              <a:rPr b="1" lang="cs-CZ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cs-CZ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Veřejné peníze versus anonymní vlastnictví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7"/>
          <p:cNvSpPr txBox="1"/>
          <p:nvPr>
            <p:ph idx="11" type="ftr"/>
          </p:nvPr>
        </p:nvSpPr>
        <p:spPr>
          <a:xfrm>
            <a:off x="338724" y="6440500"/>
            <a:ext cx="46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cs-CZ">
                <a:solidFill>
                  <a:srgbClr val="B8B4B0"/>
                </a:solidFill>
                <a:latin typeface="Arial"/>
                <a:ea typeface="Arial"/>
                <a:cs typeface="Arial"/>
                <a:sym typeface="Arial"/>
              </a:rPr>
              <a:t>20.1.2023 </a:t>
            </a:r>
            <a:r>
              <a:rPr b="1" lang="cs-CZ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cs-CZ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Praktické dopady střetu zájmů a jejich dopady</a:t>
            </a:r>
            <a:endParaRPr/>
          </a:p>
        </p:txBody>
      </p:sp>
      <p:grpSp>
        <p:nvGrpSpPr>
          <p:cNvPr id="102" name="Google Shape;102;p47"/>
          <p:cNvGrpSpPr/>
          <p:nvPr/>
        </p:nvGrpSpPr>
        <p:grpSpPr>
          <a:xfrm>
            <a:off x="638419" y="404664"/>
            <a:ext cx="6020305" cy="431791"/>
            <a:chOff x="0" y="127"/>
            <a:chExt cx="4104456" cy="431791"/>
          </a:xfrm>
        </p:grpSpPr>
        <p:sp>
          <p:nvSpPr>
            <p:cNvPr id="103" name="Google Shape;103;p47"/>
            <p:cNvSpPr/>
            <p:nvPr/>
          </p:nvSpPr>
          <p:spPr>
            <a:xfrm>
              <a:off x="0" y="127"/>
              <a:ext cx="4104456" cy="43179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7"/>
            <p:cNvSpPr/>
            <p:nvPr/>
          </p:nvSpPr>
          <p:spPr>
            <a:xfrm>
              <a:off x="0" y="127"/>
              <a:ext cx="4104456" cy="431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80000" spcFirstLastPara="1" rIns="756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cs-CZ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Veřejné peníze versus anonymní vlastnictví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5" name="Google Shape;10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1850" y="1132360"/>
            <a:ext cx="1301750" cy="63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87919">
            <a:off x="2375650" y="2018185"/>
            <a:ext cx="4198938" cy="390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7375" y="3057997"/>
            <a:ext cx="226377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0150" y="2905597"/>
            <a:ext cx="3281363" cy="2592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56775" y="2186460"/>
            <a:ext cx="598488" cy="49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91813" y="2186460"/>
            <a:ext cx="598487" cy="49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321370">
            <a:off x="4825163" y="2102322"/>
            <a:ext cx="1754187" cy="130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15550" y="2823047"/>
            <a:ext cx="746125" cy="227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60013" y="1465735"/>
            <a:ext cx="496887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14038" y="2257897"/>
            <a:ext cx="531812" cy="13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79000" y="2270597"/>
            <a:ext cx="530225" cy="13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31325" y="1129185"/>
            <a:ext cx="2354263" cy="20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188575" y="1176810"/>
            <a:ext cx="682625" cy="26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-2485742">
            <a:off x="2564563" y="1137122"/>
            <a:ext cx="844550" cy="1312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642916">
            <a:off x="5403013" y="1197447"/>
            <a:ext cx="960437" cy="10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714038" y="2434110"/>
            <a:ext cx="508000" cy="20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779000" y="2446810"/>
            <a:ext cx="533400" cy="20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485688" y="1106960"/>
            <a:ext cx="1279525" cy="45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290675" y="3437410"/>
            <a:ext cx="684213" cy="49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rot="642916">
            <a:off x="5499850" y="1438747"/>
            <a:ext cx="261938" cy="33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rot="642916">
            <a:off x="5515725" y="1773710"/>
            <a:ext cx="261938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rot="642916">
            <a:off x="5787188" y="1510185"/>
            <a:ext cx="263525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rot="642916">
            <a:off x="5885613" y="1799110"/>
            <a:ext cx="261937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680450" y="1727672"/>
            <a:ext cx="261938" cy="33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891588" y="1441922"/>
            <a:ext cx="261937" cy="33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488363" y="1408585"/>
            <a:ext cx="261937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258550" y="3218335"/>
            <a:ext cx="263525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496675" y="3061172"/>
            <a:ext cx="263525" cy="33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695113" y="3427885"/>
            <a:ext cx="261937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445875" y="3485035"/>
            <a:ext cx="263525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366500" y="4202585"/>
            <a:ext cx="261938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653838" y="4345460"/>
            <a:ext cx="261937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980738" y="4705822"/>
            <a:ext cx="261937" cy="33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196638" y="4921722"/>
            <a:ext cx="261937" cy="33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-8511613">
            <a:off x="5426825" y="3873972"/>
            <a:ext cx="550863" cy="38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-6662578">
            <a:off x="5226800" y="4537547"/>
            <a:ext cx="550863" cy="38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-4947050">
            <a:off x="4572750" y="4934422"/>
            <a:ext cx="550863" cy="38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248900" y="5137622"/>
            <a:ext cx="261938" cy="33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285413" y="4802660"/>
            <a:ext cx="263525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-2266213">
            <a:off x="3802813" y="4920135"/>
            <a:ext cx="550862" cy="38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625013" y="4661372"/>
            <a:ext cx="261937" cy="33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297988" y="4777260"/>
            <a:ext cx="263525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783279">
            <a:off x="3088438" y="4440710"/>
            <a:ext cx="550862" cy="38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891588" y="4043835"/>
            <a:ext cx="261937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220200" y="4054947"/>
            <a:ext cx="261938" cy="33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1776669">
            <a:off x="2897938" y="3689822"/>
            <a:ext cx="550862" cy="38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180513" y="2964335"/>
            <a:ext cx="261937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475788" y="3054822"/>
            <a:ext cx="261937" cy="33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036050" y="3243735"/>
            <a:ext cx="261938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309100" y="3346922"/>
            <a:ext cx="261938" cy="33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236200" y="5642447"/>
            <a:ext cx="587375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387138" y="5472585"/>
            <a:ext cx="588962" cy="58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832725" y="3667597"/>
            <a:ext cx="849313" cy="38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908925" y="3718397"/>
            <a:ext cx="696913" cy="27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364538" y="2483322"/>
            <a:ext cx="658812" cy="49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315325" y="5082060"/>
            <a:ext cx="869950" cy="77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267950" y="5688485"/>
            <a:ext cx="5302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5433175" y="5551960"/>
            <a:ext cx="482600" cy="4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6087225" y="5370985"/>
            <a:ext cx="911225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 rot="-9790781">
            <a:off x="2240713" y="3489797"/>
            <a:ext cx="346075" cy="18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 rot="5682005">
            <a:off x="3979819" y="5800403"/>
            <a:ext cx="344488" cy="1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 rot="250484">
            <a:off x="6363450" y="4093047"/>
            <a:ext cx="344488" cy="1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756775" y="3481860"/>
            <a:ext cx="1381125" cy="110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6096750" y="4588347"/>
            <a:ext cx="587375" cy="58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6122150" y="4626447"/>
            <a:ext cx="536575" cy="5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6203113" y="3485035"/>
            <a:ext cx="588962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6225338" y="3553297"/>
            <a:ext cx="555625" cy="417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354050" y="3348510"/>
            <a:ext cx="261938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092113" y="3608860"/>
            <a:ext cx="261937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6192000" y="3481860"/>
            <a:ext cx="588963" cy="58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6207875" y="3562822"/>
            <a:ext cx="555625" cy="417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6104688" y="4589935"/>
            <a:ext cx="588962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6130088" y="4637560"/>
            <a:ext cx="538162" cy="50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7473113" y="2542060"/>
            <a:ext cx="1501775" cy="63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05525" y="1854672"/>
            <a:ext cx="2209800" cy="830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6842875" y="1687985"/>
            <a:ext cx="2132013" cy="76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528050" y="1391122"/>
            <a:ext cx="625475" cy="6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3037638" y="2973860"/>
            <a:ext cx="574675" cy="57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902700" y="3927947"/>
            <a:ext cx="574675" cy="57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3305925" y="4634385"/>
            <a:ext cx="574675" cy="57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4115550" y="4888385"/>
            <a:ext cx="574675" cy="57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4936288" y="4680422"/>
            <a:ext cx="574675" cy="57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5379200" y="4126385"/>
            <a:ext cx="574675" cy="57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3742488" y="2145185"/>
            <a:ext cx="57467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364538" y="2484910"/>
            <a:ext cx="574675" cy="57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018463" y="3626322"/>
            <a:ext cx="574675" cy="57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443913" y="5082060"/>
            <a:ext cx="574675" cy="57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6255500" y="5415435"/>
            <a:ext cx="574675" cy="57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X:\Projekty\Nadace proti korupci\Manual NFPK\Images\Ramecek_prezentace.wmf" id="198" name="Google Shape;198;g194a817d2fc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332656"/>
            <a:ext cx="8420101" cy="58943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g194a817d2fc_0_19"/>
          <p:cNvGrpSpPr/>
          <p:nvPr/>
        </p:nvGrpSpPr>
        <p:grpSpPr>
          <a:xfrm>
            <a:off x="1547664" y="548680"/>
            <a:ext cx="6840900" cy="467100"/>
            <a:chOff x="0" y="0"/>
            <a:chExt cx="6840900" cy="467100"/>
          </a:xfrm>
        </p:grpSpPr>
        <p:sp>
          <p:nvSpPr>
            <p:cNvPr id="200" name="Google Shape;200;g194a817d2fc_0_19"/>
            <p:cNvSpPr/>
            <p:nvPr/>
          </p:nvSpPr>
          <p:spPr>
            <a:xfrm>
              <a:off x="0" y="0"/>
              <a:ext cx="6840900" cy="4671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194a817d2fc_0_19"/>
            <p:cNvSpPr txBox="1"/>
            <p:nvPr/>
          </p:nvSpPr>
          <p:spPr>
            <a:xfrm>
              <a:off x="0" y="0"/>
              <a:ext cx="6840900" cy="46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80000" spcFirstLastPara="1" rIns="756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cs-CZ" sz="2200">
                  <a:solidFill>
                    <a:schemeClr val="lt1"/>
                  </a:solidFill>
                </a:rPr>
                <a:t>2 přístupy ke střetu zájmů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g194a817d2fc_0_19"/>
          <p:cNvSpPr txBox="1"/>
          <p:nvPr/>
        </p:nvSpPr>
        <p:spPr>
          <a:xfrm>
            <a:off x="6553200" y="6356350"/>
            <a:ext cx="233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194a817d2fc_0_19"/>
          <p:cNvSpPr txBox="1"/>
          <p:nvPr>
            <p:ph idx="11" type="ftr"/>
          </p:nvPr>
        </p:nvSpPr>
        <p:spPr>
          <a:xfrm>
            <a:off x="564625" y="6356350"/>
            <a:ext cx="4702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cs-CZ">
                <a:solidFill>
                  <a:srgbClr val="B8B4B0"/>
                </a:solidFill>
                <a:latin typeface="Arial"/>
                <a:ea typeface="Arial"/>
                <a:cs typeface="Arial"/>
                <a:sym typeface="Arial"/>
              </a:rPr>
              <a:t>20.1.2023 </a:t>
            </a:r>
            <a:r>
              <a:rPr b="1" lang="cs-CZ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cs-CZ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Praktické případy střetu zájmů a jejich dopady</a:t>
            </a:r>
            <a:endParaRPr/>
          </a:p>
        </p:txBody>
      </p:sp>
      <p:sp>
        <p:nvSpPr>
          <p:cNvPr id="204" name="Google Shape;204;g194a817d2fc_0_19"/>
          <p:cNvSpPr txBox="1"/>
          <p:nvPr/>
        </p:nvSpPr>
        <p:spPr>
          <a:xfrm>
            <a:off x="750718" y="2477772"/>
            <a:ext cx="806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Noto Sans Symbols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Automatizovaný robotický přístup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🞭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Pečlivý analytický přístup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194a817d2fc_0_19"/>
          <p:cNvSpPr txBox="1"/>
          <p:nvPr/>
        </p:nvSpPr>
        <p:spPr>
          <a:xfrm>
            <a:off x="926900" y="1441250"/>
            <a:ext cx="649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latin typeface="Calibri"/>
                <a:ea typeface="Calibri"/>
                <a:cs typeface="Calibri"/>
                <a:sym typeface="Calibri"/>
              </a:rPr>
              <a:t>2 přístupy ke střetu zájmů: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81e00e1e94_3_3"/>
          <p:cNvSpPr txBox="1"/>
          <p:nvPr>
            <p:ph idx="11" type="ftr"/>
          </p:nvPr>
        </p:nvSpPr>
        <p:spPr>
          <a:xfrm>
            <a:off x="310749" y="6421100"/>
            <a:ext cx="480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cs-CZ">
                <a:solidFill>
                  <a:srgbClr val="B8B4B0"/>
                </a:solidFill>
                <a:latin typeface="Arial"/>
                <a:ea typeface="Arial"/>
                <a:cs typeface="Arial"/>
                <a:sym typeface="Arial"/>
              </a:rPr>
              <a:t>20.1.2023 </a:t>
            </a:r>
            <a:r>
              <a:rPr b="1" lang="cs-CZ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cs-CZ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Praktické případy střetu zájmů a jejich dopady</a:t>
            </a:r>
            <a:endParaRPr/>
          </a:p>
        </p:txBody>
      </p:sp>
      <p:grpSp>
        <p:nvGrpSpPr>
          <p:cNvPr id="212" name="Google Shape;212;g181e00e1e94_3_3"/>
          <p:cNvGrpSpPr/>
          <p:nvPr/>
        </p:nvGrpSpPr>
        <p:grpSpPr>
          <a:xfrm>
            <a:off x="638420" y="404664"/>
            <a:ext cx="5661885" cy="431700"/>
            <a:chOff x="0" y="127"/>
            <a:chExt cx="4104600" cy="431700"/>
          </a:xfrm>
        </p:grpSpPr>
        <p:sp>
          <p:nvSpPr>
            <p:cNvPr id="213" name="Google Shape;213;g181e00e1e94_3_3"/>
            <p:cNvSpPr/>
            <p:nvPr/>
          </p:nvSpPr>
          <p:spPr>
            <a:xfrm>
              <a:off x="0" y="127"/>
              <a:ext cx="4104600" cy="431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g181e00e1e94_3_3"/>
            <p:cNvSpPr/>
            <p:nvPr/>
          </p:nvSpPr>
          <p:spPr>
            <a:xfrm>
              <a:off x="0" y="127"/>
              <a:ext cx="4104600" cy="43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80000" spcFirstLastPara="1" rIns="756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cs-CZ" sz="2200">
                  <a:solidFill>
                    <a:schemeClr val="lt1"/>
                  </a:solidFill>
                </a:rPr>
                <a:t>Bílé koně, prověření společnosti </a:t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5" name="Google Shape;215;g181e00e1e94_3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36514"/>
            <a:ext cx="8839200" cy="2492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181e00e1e94_3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2863" y="3429000"/>
            <a:ext cx="5538275" cy="299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81e00e1e94_3_24"/>
          <p:cNvSpPr txBox="1"/>
          <p:nvPr>
            <p:ph idx="11" type="ftr"/>
          </p:nvPr>
        </p:nvSpPr>
        <p:spPr>
          <a:xfrm>
            <a:off x="310749" y="6421100"/>
            <a:ext cx="480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cs-CZ">
                <a:solidFill>
                  <a:srgbClr val="B8B4B0"/>
                </a:solidFill>
                <a:latin typeface="Arial"/>
                <a:ea typeface="Arial"/>
                <a:cs typeface="Arial"/>
                <a:sym typeface="Arial"/>
              </a:rPr>
              <a:t>20.1.2023 </a:t>
            </a:r>
            <a:r>
              <a:rPr b="1" lang="cs-CZ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cs-CZ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Praktické případy střetu zájmů a jejich dopady</a:t>
            </a:r>
            <a:endParaRPr/>
          </a:p>
        </p:txBody>
      </p:sp>
      <p:grpSp>
        <p:nvGrpSpPr>
          <p:cNvPr id="223" name="Google Shape;223;g181e00e1e94_3_24"/>
          <p:cNvGrpSpPr/>
          <p:nvPr/>
        </p:nvGrpSpPr>
        <p:grpSpPr>
          <a:xfrm>
            <a:off x="638420" y="404664"/>
            <a:ext cx="5661885" cy="431700"/>
            <a:chOff x="0" y="127"/>
            <a:chExt cx="4104600" cy="431700"/>
          </a:xfrm>
        </p:grpSpPr>
        <p:sp>
          <p:nvSpPr>
            <p:cNvPr id="224" name="Google Shape;224;g181e00e1e94_3_24"/>
            <p:cNvSpPr/>
            <p:nvPr/>
          </p:nvSpPr>
          <p:spPr>
            <a:xfrm>
              <a:off x="0" y="127"/>
              <a:ext cx="4104600" cy="431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g181e00e1e94_3_24"/>
            <p:cNvSpPr/>
            <p:nvPr/>
          </p:nvSpPr>
          <p:spPr>
            <a:xfrm>
              <a:off x="0" y="127"/>
              <a:ext cx="4104600" cy="43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80000" spcFirstLastPara="1" rIns="756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cs-CZ" sz="2200">
                  <a:solidFill>
                    <a:schemeClr val="lt1"/>
                  </a:solidFill>
                </a:rPr>
                <a:t>Bílé koně, prověření společnosti</a:t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6" name="Google Shape;226;g181e00e1e94_3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425" y="961989"/>
            <a:ext cx="4610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181e00e1e94_3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950" y="1621014"/>
            <a:ext cx="483870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181e00e1e94_3_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9825" y="1621014"/>
            <a:ext cx="228600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181e00e1e94_3_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307064"/>
            <a:ext cx="8839201" cy="132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"/>
          <p:cNvSpPr txBox="1"/>
          <p:nvPr>
            <p:ph idx="11" type="ftr"/>
          </p:nvPr>
        </p:nvSpPr>
        <p:spPr>
          <a:xfrm>
            <a:off x="310749" y="6421100"/>
            <a:ext cx="480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cs-CZ">
                <a:solidFill>
                  <a:srgbClr val="B8B4B0"/>
                </a:solidFill>
                <a:latin typeface="Arial"/>
                <a:ea typeface="Arial"/>
                <a:cs typeface="Arial"/>
                <a:sym typeface="Arial"/>
              </a:rPr>
              <a:t>20.1.2023 </a:t>
            </a:r>
            <a:r>
              <a:rPr b="1" lang="cs-CZ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cs-CZ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Praktické případy střetu zájmů a jejich dopady</a:t>
            </a:r>
            <a:endParaRPr/>
          </a:p>
        </p:txBody>
      </p:sp>
      <p:grpSp>
        <p:nvGrpSpPr>
          <p:cNvPr id="236" name="Google Shape;236;p8"/>
          <p:cNvGrpSpPr/>
          <p:nvPr/>
        </p:nvGrpSpPr>
        <p:grpSpPr>
          <a:xfrm>
            <a:off x="638420" y="404664"/>
            <a:ext cx="5661772" cy="431791"/>
            <a:chOff x="0" y="127"/>
            <a:chExt cx="4104456" cy="431791"/>
          </a:xfrm>
        </p:grpSpPr>
        <p:sp>
          <p:nvSpPr>
            <p:cNvPr id="237" name="Google Shape;237;p8"/>
            <p:cNvSpPr/>
            <p:nvPr/>
          </p:nvSpPr>
          <p:spPr>
            <a:xfrm>
              <a:off x="0" y="127"/>
              <a:ext cx="4104456" cy="43179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0" y="127"/>
              <a:ext cx="4104456" cy="431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80000" spcFirstLastPara="1" rIns="756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cs-CZ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Praktické ukázky kauz</a:t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9" name="Google Shape;23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88855"/>
            <a:ext cx="8839203" cy="5028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X:\Projekty\Nadace proti korupci\Manual NFPK\Images\Ramecek_prezentace.wmf" id="245" name="Google Shape;2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16632"/>
            <a:ext cx="8784976" cy="6239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7"/>
          <p:cNvGrpSpPr/>
          <p:nvPr/>
        </p:nvGrpSpPr>
        <p:grpSpPr>
          <a:xfrm>
            <a:off x="1979711" y="548680"/>
            <a:ext cx="6605838" cy="467068"/>
            <a:chOff x="0" y="0"/>
            <a:chExt cx="6605838" cy="467068"/>
          </a:xfrm>
        </p:grpSpPr>
        <p:sp>
          <p:nvSpPr>
            <p:cNvPr id="247" name="Google Shape;247;p7"/>
            <p:cNvSpPr/>
            <p:nvPr/>
          </p:nvSpPr>
          <p:spPr>
            <a:xfrm>
              <a:off x="0" y="0"/>
              <a:ext cx="6605838" cy="4670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"/>
            <p:cNvSpPr txBox="1"/>
            <p:nvPr/>
          </p:nvSpPr>
          <p:spPr>
            <a:xfrm>
              <a:off x="0" y="0"/>
              <a:ext cx="6605838" cy="467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80000" spcFirstLastPara="1" rIns="756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b="0" i="0" lang="cs-CZ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Analytický pavouk kauzy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7"/>
          <p:cNvSpPr txBox="1"/>
          <p:nvPr/>
        </p:nvSpPr>
        <p:spPr>
          <a:xfrm>
            <a:off x="6553200" y="6356350"/>
            <a:ext cx="23392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53" y="1609561"/>
            <a:ext cx="8098895" cy="4152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g194a817d2fc_0_101"/>
          <p:cNvGrpSpPr/>
          <p:nvPr/>
        </p:nvGrpSpPr>
        <p:grpSpPr>
          <a:xfrm>
            <a:off x="1547664" y="548680"/>
            <a:ext cx="6840900" cy="467100"/>
            <a:chOff x="0" y="0"/>
            <a:chExt cx="6840900" cy="467100"/>
          </a:xfrm>
        </p:grpSpPr>
        <p:sp>
          <p:nvSpPr>
            <p:cNvPr id="257" name="Google Shape;257;g194a817d2fc_0_101"/>
            <p:cNvSpPr/>
            <p:nvPr/>
          </p:nvSpPr>
          <p:spPr>
            <a:xfrm>
              <a:off x="0" y="0"/>
              <a:ext cx="6840900" cy="4671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194a817d2fc_0_101"/>
            <p:cNvSpPr txBox="1"/>
            <p:nvPr/>
          </p:nvSpPr>
          <p:spPr>
            <a:xfrm>
              <a:off x="0" y="0"/>
              <a:ext cx="6840900" cy="46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80000" spcFirstLastPara="1" rIns="756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cs-CZ" sz="2200">
                  <a:solidFill>
                    <a:schemeClr val="lt1"/>
                  </a:solidFill>
                </a:rPr>
                <a:t>Ukázka mapy vztahů - </a:t>
              </a:r>
              <a:r>
                <a:rPr b="0" i="0" lang="cs-CZ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Nákup za 300 milionů Kč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g194a817d2fc_0_101"/>
          <p:cNvSpPr txBox="1"/>
          <p:nvPr/>
        </p:nvSpPr>
        <p:spPr>
          <a:xfrm>
            <a:off x="6553200" y="6356350"/>
            <a:ext cx="233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g194a817d2fc_0_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196752"/>
            <a:ext cx="6984777" cy="515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g194a817d2fc_0_79"/>
          <p:cNvGrpSpPr/>
          <p:nvPr/>
        </p:nvGrpSpPr>
        <p:grpSpPr>
          <a:xfrm>
            <a:off x="1547664" y="548680"/>
            <a:ext cx="6840900" cy="791400"/>
            <a:chOff x="0" y="0"/>
            <a:chExt cx="6840900" cy="791400"/>
          </a:xfrm>
        </p:grpSpPr>
        <p:sp>
          <p:nvSpPr>
            <p:cNvPr id="267" name="Google Shape;267;g194a817d2fc_0_79"/>
            <p:cNvSpPr/>
            <p:nvPr/>
          </p:nvSpPr>
          <p:spPr>
            <a:xfrm>
              <a:off x="0" y="0"/>
              <a:ext cx="6840900" cy="791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g194a817d2fc_0_79"/>
            <p:cNvSpPr txBox="1"/>
            <p:nvPr/>
          </p:nvSpPr>
          <p:spPr>
            <a:xfrm>
              <a:off x="0" y="0"/>
              <a:ext cx="6840900" cy="7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80000" spcFirstLastPara="1" rIns="756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b="0" i="0" lang="cs-CZ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Nákup za 300 milionů Kč – čestné prohlášení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g194a817d2fc_0_79"/>
          <p:cNvSpPr txBox="1"/>
          <p:nvPr/>
        </p:nvSpPr>
        <p:spPr>
          <a:xfrm>
            <a:off x="6553200" y="6356350"/>
            <a:ext cx="233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194a817d2fc_0_79"/>
          <p:cNvSpPr txBox="1"/>
          <p:nvPr>
            <p:ph idx="11" type="ftr"/>
          </p:nvPr>
        </p:nvSpPr>
        <p:spPr>
          <a:xfrm>
            <a:off x="323528" y="6356350"/>
            <a:ext cx="432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cs-CZ">
                <a:solidFill>
                  <a:srgbClr val="B8B4B0"/>
                </a:solidFill>
                <a:latin typeface="Arial"/>
                <a:ea typeface="Arial"/>
                <a:cs typeface="Arial"/>
                <a:sym typeface="Arial"/>
              </a:rPr>
              <a:t>21.11.2013 </a:t>
            </a:r>
            <a:r>
              <a:rPr b="1" lang="cs-CZ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cs-CZ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Korupce jako parazit</a:t>
            </a:r>
            <a:endParaRPr/>
          </a:p>
        </p:txBody>
      </p:sp>
      <p:pic>
        <p:nvPicPr>
          <p:cNvPr id="271" name="Google Shape;271;g194a817d2fc_0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800" y="1556830"/>
            <a:ext cx="4248552" cy="4799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2011-09-05T12:48:42Z</dcterms:created>
  <dc:creator>Tomaš Buble</dc:creator>
</cp:coreProperties>
</file>