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320" r:id="rId3"/>
    <p:sldId id="321" r:id="rId4"/>
    <p:sldId id="323" r:id="rId5"/>
    <p:sldId id="322" r:id="rId6"/>
    <p:sldId id="327" r:id="rId7"/>
    <p:sldId id="328" r:id="rId8"/>
    <p:sldId id="329" r:id="rId9"/>
    <p:sldId id="331" r:id="rId10"/>
    <p:sldId id="333" r:id="rId11"/>
    <p:sldId id="332" r:id="rId12"/>
    <p:sldId id="335" r:id="rId13"/>
    <p:sldId id="324" r:id="rId14"/>
    <p:sldId id="334" r:id="rId15"/>
    <p:sldId id="325" r:id="rId16"/>
    <p:sldId id="326" r:id="rId1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79A78-7586-442E-A26F-B614521E5B80}" type="datetimeFigureOut">
              <a:rPr lang="hr-HR" smtClean="0"/>
              <a:t>17.1.2023.</a:t>
            </a:fld>
            <a:endParaRPr lang="hr-HR"/>
          </a:p>
        </p:txBody>
      </p:sp>
      <p:sp>
        <p:nvSpPr>
          <p:cNvPr id="4" name="Rezervirano mjesto slike slajd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8D5DB0-AF7D-40B5-B9F9-EB9F05B5ABB6}" type="slidenum">
              <a:rPr lang="hr-HR" smtClean="0"/>
              <a:t>‹#›</a:t>
            </a:fld>
            <a:endParaRPr lang="hr-HR"/>
          </a:p>
        </p:txBody>
      </p:sp>
    </p:spTree>
    <p:extLst>
      <p:ext uri="{BB962C8B-B14F-4D97-AF65-F5344CB8AC3E}">
        <p14:creationId xmlns:p14="http://schemas.microsoft.com/office/powerpoint/2010/main" val="540233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EB54F058-2AB5-4D80-BFCB-BEC8AE6E1D4E}" type="datetimeFigureOut">
              <a:rPr lang="hr-HR" smtClean="0"/>
              <a:t>17.1.2023.</a:t>
            </a:fld>
            <a:endParaRPr lang="hr-HR"/>
          </a:p>
        </p:txBody>
      </p:sp>
      <p:sp>
        <p:nvSpPr>
          <p:cNvPr id="23" name="Slide Number Placeholder 22"/>
          <p:cNvSpPr>
            <a:spLocks noGrp="1"/>
          </p:cNvSpPr>
          <p:nvPr>
            <p:ph type="sldNum" sz="quarter" idx="11"/>
          </p:nvPr>
        </p:nvSpPr>
        <p:spPr/>
        <p:txBody>
          <a:bodyPr/>
          <a:lstStyle/>
          <a:p>
            <a:fld id="{D2F232FB-67B0-4DE7-9600-E9501DAD653B}" type="slidenum">
              <a:rPr lang="hr-HR" smtClean="0"/>
              <a:t>‹#›</a:t>
            </a:fld>
            <a:endParaRPr lang="hr-HR"/>
          </a:p>
        </p:txBody>
      </p:sp>
      <p:sp>
        <p:nvSpPr>
          <p:cNvPr id="24" name="Footer Placeholder 23"/>
          <p:cNvSpPr>
            <a:spLocks noGrp="1"/>
          </p:cNvSpPr>
          <p:nvPr>
            <p:ph type="ftr" sz="quarter" idx="12"/>
          </p:nvPr>
        </p:nvSpPr>
        <p:spPr/>
        <p:txBody>
          <a:bodyPr/>
          <a:lstStyle/>
          <a:p>
            <a:endParaRPr lang="hr-HR"/>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hr-HR" smtClean="0"/>
              <a:t>Uredite stil naslova matrice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hr-HR" smtClean="0"/>
              <a:t>Uredite stil naslova matrice</a:t>
            </a:r>
            <a:endParaRPr lang="en-US"/>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EB54F058-2AB5-4D80-BFCB-BEC8AE6E1D4E}" type="datetimeFigureOut">
              <a:rPr lang="hr-HR" smtClean="0"/>
              <a:t>17.1.2023.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2F232FB-67B0-4DE7-9600-E9501DAD653B}"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hr-HR" smtClean="0"/>
              <a:t>Uredite stil naslova matrice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3"/>
          <p:cNvSpPr>
            <a:spLocks noGrp="1"/>
          </p:cNvSpPr>
          <p:nvPr>
            <p:ph type="dt" sz="half" idx="10"/>
          </p:nvPr>
        </p:nvSpPr>
        <p:spPr/>
        <p:txBody>
          <a:bodyPr/>
          <a:lstStyle/>
          <a:p>
            <a:fld id="{EB54F058-2AB5-4D80-BFCB-BEC8AE6E1D4E}" type="datetimeFigureOut">
              <a:rPr lang="hr-HR" smtClean="0"/>
              <a:t>17.1.2023.</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D2F232FB-67B0-4DE7-9600-E9501DAD653B}"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12" name="Date Placeholder 11"/>
          <p:cNvSpPr>
            <a:spLocks noGrp="1"/>
          </p:cNvSpPr>
          <p:nvPr>
            <p:ph type="dt" sz="half" idx="14"/>
          </p:nvPr>
        </p:nvSpPr>
        <p:spPr/>
        <p:txBody>
          <a:bodyPr/>
          <a:lstStyle/>
          <a:p>
            <a:fld id="{EB54F058-2AB5-4D80-BFCB-BEC8AE6E1D4E}" type="datetimeFigureOut">
              <a:rPr lang="hr-HR" smtClean="0"/>
              <a:t>17.1.2023.</a:t>
            </a:fld>
            <a:endParaRPr lang="hr-HR"/>
          </a:p>
        </p:txBody>
      </p:sp>
      <p:sp>
        <p:nvSpPr>
          <p:cNvPr id="19" name="Slide Number Placeholder 18"/>
          <p:cNvSpPr>
            <a:spLocks noGrp="1"/>
          </p:cNvSpPr>
          <p:nvPr>
            <p:ph type="sldNum" sz="quarter" idx="15"/>
          </p:nvPr>
        </p:nvSpPr>
        <p:spPr/>
        <p:txBody>
          <a:bodyPr/>
          <a:lstStyle/>
          <a:p>
            <a:fld id="{D2F232FB-67B0-4DE7-9600-E9501DAD653B}" type="slidenum">
              <a:rPr lang="hr-HR" smtClean="0"/>
              <a:t>‹#›</a:t>
            </a:fld>
            <a:endParaRPr lang="hr-HR"/>
          </a:p>
        </p:txBody>
      </p:sp>
      <p:sp>
        <p:nvSpPr>
          <p:cNvPr id="21" name="Footer Placeholder 20"/>
          <p:cNvSpPr>
            <a:spLocks noGrp="1"/>
          </p:cNvSpPr>
          <p:nvPr>
            <p:ph type="ftr" sz="quarter" idx="16"/>
          </p:nvPr>
        </p:nvSpPr>
        <p:spPr/>
        <p:txBody>
          <a:bodyPr/>
          <a:lstStyle/>
          <a:p>
            <a:endParaRPr lang="hr-HR"/>
          </a:p>
        </p:txBody>
      </p:sp>
      <p:sp>
        <p:nvSpPr>
          <p:cNvPr id="8" name="Title 7"/>
          <p:cNvSpPr>
            <a:spLocks noGrp="1"/>
          </p:cNvSpPr>
          <p:nvPr>
            <p:ph type="title"/>
          </p:nvPr>
        </p:nvSpPr>
        <p:spPr/>
        <p:txBody>
          <a:bodyPr/>
          <a:lstStyle/>
          <a:p>
            <a:r>
              <a:rPr lang="hr-HR" smtClean="0"/>
              <a:t>Uredite stil naslova matrice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16" name="Date Placeholder 15"/>
          <p:cNvSpPr>
            <a:spLocks noGrp="1"/>
          </p:cNvSpPr>
          <p:nvPr>
            <p:ph type="dt" sz="half" idx="10"/>
          </p:nvPr>
        </p:nvSpPr>
        <p:spPr/>
        <p:txBody>
          <a:bodyPr/>
          <a:lstStyle/>
          <a:p>
            <a:fld id="{EB54F058-2AB5-4D80-BFCB-BEC8AE6E1D4E}" type="datetimeFigureOut">
              <a:rPr lang="hr-HR" smtClean="0"/>
              <a:t>17.1.2023.</a:t>
            </a:fld>
            <a:endParaRPr lang="hr-HR"/>
          </a:p>
        </p:txBody>
      </p:sp>
      <p:sp>
        <p:nvSpPr>
          <p:cNvPr id="20" name="Slide Number Placeholder 19"/>
          <p:cNvSpPr>
            <a:spLocks noGrp="1"/>
          </p:cNvSpPr>
          <p:nvPr>
            <p:ph type="sldNum" sz="quarter" idx="11"/>
          </p:nvPr>
        </p:nvSpPr>
        <p:spPr/>
        <p:txBody>
          <a:bodyPr/>
          <a:lstStyle/>
          <a:p>
            <a:fld id="{D2F232FB-67B0-4DE7-9600-E9501DAD653B}" type="slidenum">
              <a:rPr lang="hr-HR" smtClean="0"/>
              <a:t>‹#›</a:t>
            </a:fld>
            <a:endParaRPr lang="hr-HR"/>
          </a:p>
        </p:txBody>
      </p:sp>
      <p:sp>
        <p:nvSpPr>
          <p:cNvPr id="21" name="Footer Placeholder 20"/>
          <p:cNvSpPr>
            <a:spLocks noGrp="1"/>
          </p:cNvSpPr>
          <p:nvPr>
            <p:ph type="ftr" sz="quarter" idx="12"/>
          </p:nvPr>
        </p:nvSpPr>
        <p:spPr/>
        <p:txBody>
          <a:bodyPr/>
          <a:lstStyle/>
          <a:p>
            <a:endParaRPr lang="hr-HR"/>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hr-HR" smtClean="0"/>
              <a:t>Uredite stil naslova matrice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27" name="Title 26"/>
          <p:cNvSpPr>
            <a:spLocks noGrp="1"/>
          </p:cNvSpPr>
          <p:nvPr>
            <p:ph type="title"/>
          </p:nvPr>
        </p:nvSpPr>
        <p:spPr/>
        <p:txBody>
          <a:bodyPr/>
          <a:lstStyle/>
          <a:p>
            <a:r>
              <a:rPr lang="hr-HR" smtClean="0"/>
              <a:t>Uredite stil naslova matrice</a:t>
            </a:r>
            <a:endParaRPr lang="en-US" dirty="0"/>
          </a:p>
        </p:txBody>
      </p:sp>
      <p:sp>
        <p:nvSpPr>
          <p:cNvPr id="20" name="Date Placeholder 19"/>
          <p:cNvSpPr>
            <a:spLocks noGrp="1"/>
          </p:cNvSpPr>
          <p:nvPr>
            <p:ph type="dt" sz="half" idx="15"/>
          </p:nvPr>
        </p:nvSpPr>
        <p:spPr/>
        <p:txBody>
          <a:bodyPr/>
          <a:lstStyle/>
          <a:p>
            <a:fld id="{EB54F058-2AB5-4D80-BFCB-BEC8AE6E1D4E}" type="datetimeFigureOut">
              <a:rPr lang="hr-HR" smtClean="0"/>
              <a:t>17.1.2023.</a:t>
            </a:fld>
            <a:endParaRPr lang="hr-HR"/>
          </a:p>
        </p:txBody>
      </p:sp>
      <p:sp>
        <p:nvSpPr>
          <p:cNvPr id="25" name="Slide Number Placeholder 24"/>
          <p:cNvSpPr>
            <a:spLocks noGrp="1"/>
          </p:cNvSpPr>
          <p:nvPr>
            <p:ph type="sldNum" sz="quarter" idx="16"/>
          </p:nvPr>
        </p:nvSpPr>
        <p:spPr/>
        <p:txBody>
          <a:bodyPr/>
          <a:lstStyle/>
          <a:p>
            <a:fld id="{D2F232FB-67B0-4DE7-9600-E9501DAD653B}" type="slidenum">
              <a:rPr lang="hr-HR" smtClean="0"/>
              <a:t>‹#›</a:t>
            </a:fld>
            <a:endParaRPr lang="hr-HR"/>
          </a:p>
        </p:txBody>
      </p:sp>
      <p:sp>
        <p:nvSpPr>
          <p:cNvPr id="26" name="Footer Placeholder 25"/>
          <p:cNvSpPr>
            <a:spLocks noGrp="1"/>
          </p:cNvSpPr>
          <p:nvPr>
            <p:ph type="ftr" sz="quarter" idx="17"/>
          </p:nvPr>
        </p:nvSpPr>
        <p:spPr/>
        <p:txBody>
          <a:bodyPr/>
          <a:lstStyle/>
          <a:p>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30" name="Title 29"/>
          <p:cNvSpPr>
            <a:spLocks noGrp="1"/>
          </p:cNvSpPr>
          <p:nvPr>
            <p:ph type="title"/>
          </p:nvPr>
        </p:nvSpPr>
        <p:spPr/>
        <p:txBody>
          <a:bodyPr/>
          <a:lstStyle/>
          <a:p>
            <a:r>
              <a:rPr lang="hr-HR" smtClean="0"/>
              <a:t>Uredite stil naslova matrice</a:t>
            </a:r>
            <a:endParaRPr lang="en-US"/>
          </a:p>
        </p:txBody>
      </p:sp>
      <p:sp>
        <p:nvSpPr>
          <p:cNvPr id="20" name="Date Placeholder 19"/>
          <p:cNvSpPr>
            <a:spLocks noGrp="1"/>
          </p:cNvSpPr>
          <p:nvPr>
            <p:ph type="dt" sz="half" idx="16"/>
          </p:nvPr>
        </p:nvSpPr>
        <p:spPr/>
        <p:txBody>
          <a:bodyPr/>
          <a:lstStyle/>
          <a:p>
            <a:fld id="{EB54F058-2AB5-4D80-BFCB-BEC8AE6E1D4E}" type="datetimeFigureOut">
              <a:rPr lang="hr-HR" smtClean="0"/>
              <a:t>17.1.2023.</a:t>
            </a:fld>
            <a:endParaRPr lang="hr-HR"/>
          </a:p>
        </p:txBody>
      </p:sp>
      <p:sp>
        <p:nvSpPr>
          <p:cNvPr id="24" name="Slide Number Placeholder 23"/>
          <p:cNvSpPr>
            <a:spLocks noGrp="1"/>
          </p:cNvSpPr>
          <p:nvPr>
            <p:ph type="sldNum" sz="quarter" idx="17"/>
          </p:nvPr>
        </p:nvSpPr>
        <p:spPr/>
        <p:txBody>
          <a:bodyPr/>
          <a:lstStyle/>
          <a:p>
            <a:fld id="{D2F232FB-67B0-4DE7-9600-E9501DAD653B}" type="slidenum">
              <a:rPr lang="hr-HR" smtClean="0"/>
              <a:t>‹#›</a:t>
            </a:fld>
            <a:endParaRPr lang="hr-HR"/>
          </a:p>
        </p:txBody>
      </p:sp>
      <p:sp>
        <p:nvSpPr>
          <p:cNvPr id="29" name="Footer Placeholder 28"/>
          <p:cNvSpPr>
            <a:spLocks noGrp="1"/>
          </p:cNvSpPr>
          <p:nvPr>
            <p:ph type="ftr" sz="quarter" idx="18"/>
          </p:nvPr>
        </p:nvSpPr>
        <p:spPr/>
        <p:txBody>
          <a:bodyPr/>
          <a:lstStyle/>
          <a:p>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EB54F058-2AB5-4D80-BFCB-BEC8AE6E1D4E}" type="datetimeFigureOut">
              <a:rPr lang="hr-HR" smtClean="0"/>
              <a:t>17.1.2023.</a:t>
            </a:fld>
            <a:endParaRPr lang="hr-HR"/>
          </a:p>
        </p:txBody>
      </p:sp>
      <p:sp>
        <p:nvSpPr>
          <p:cNvPr id="14" name="Slide Number Placeholder 13"/>
          <p:cNvSpPr>
            <a:spLocks noGrp="1"/>
          </p:cNvSpPr>
          <p:nvPr>
            <p:ph type="sldNum" sz="quarter" idx="11"/>
          </p:nvPr>
        </p:nvSpPr>
        <p:spPr/>
        <p:txBody>
          <a:bodyPr/>
          <a:lstStyle/>
          <a:p>
            <a:fld id="{D2F232FB-67B0-4DE7-9600-E9501DAD653B}" type="slidenum">
              <a:rPr lang="hr-HR" smtClean="0"/>
              <a:t>‹#›</a:t>
            </a:fld>
            <a:endParaRPr lang="hr-HR"/>
          </a:p>
        </p:txBody>
      </p:sp>
      <p:sp>
        <p:nvSpPr>
          <p:cNvPr id="18" name="Footer Placeholder 17"/>
          <p:cNvSpPr>
            <a:spLocks noGrp="1"/>
          </p:cNvSpPr>
          <p:nvPr>
            <p:ph type="ftr" sz="quarter" idx="12"/>
          </p:nvPr>
        </p:nvSpPr>
        <p:spPr/>
        <p:txBody>
          <a:bodyPr/>
          <a:lstStyle/>
          <a:p>
            <a:endParaRPr lang="hr-HR"/>
          </a:p>
        </p:txBody>
      </p:sp>
      <p:sp>
        <p:nvSpPr>
          <p:cNvPr id="15" name="Title 14"/>
          <p:cNvSpPr>
            <a:spLocks noGrp="1"/>
          </p:cNvSpPr>
          <p:nvPr>
            <p:ph type="title"/>
          </p:nvPr>
        </p:nvSpPr>
        <p:spPr/>
        <p:txBody>
          <a:bodyPr/>
          <a:lstStyle/>
          <a:p>
            <a:r>
              <a:rPr lang="hr-HR" smtClean="0"/>
              <a:t>Uredite stil naslova matrice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B54F058-2AB5-4D80-BFCB-BEC8AE6E1D4E}" type="datetimeFigureOut">
              <a:rPr lang="hr-HR" smtClean="0"/>
              <a:t>17.1.2023.</a:t>
            </a:fld>
            <a:endParaRPr lang="hr-HR"/>
          </a:p>
        </p:txBody>
      </p:sp>
      <p:sp>
        <p:nvSpPr>
          <p:cNvPr id="12" name="Slide Number Placeholder 11"/>
          <p:cNvSpPr>
            <a:spLocks noGrp="1"/>
          </p:cNvSpPr>
          <p:nvPr>
            <p:ph type="sldNum" sz="quarter" idx="11"/>
          </p:nvPr>
        </p:nvSpPr>
        <p:spPr/>
        <p:txBody>
          <a:bodyPr/>
          <a:lstStyle/>
          <a:p>
            <a:fld id="{D2F232FB-67B0-4DE7-9600-E9501DAD653B}" type="slidenum">
              <a:rPr lang="hr-HR" smtClean="0"/>
              <a:t>‹#›</a:t>
            </a:fld>
            <a:endParaRPr lang="hr-HR"/>
          </a:p>
        </p:txBody>
      </p:sp>
      <p:sp>
        <p:nvSpPr>
          <p:cNvPr id="13" name="Footer Placeholder 12"/>
          <p:cNvSpPr>
            <a:spLocks noGrp="1"/>
          </p:cNvSpPr>
          <p:nvPr>
            <p:ph type="ftr" sz="quarter" idx="12"/>
          </p:nvPr>
        </p:nvSpPr>
        <p:spPr/>
        <p:txBody>
          <a:bodyPr/>
          <a:lstStyle/>
          <a:p>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hr-HR" smtClean="0"/>
              <a:t>Uredite stil naslova matrice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13" name="Date Placeholder 12"/>
          <p:cNvSpPr>
            <a:spLocks noGrp="1"/>
          </p:cNvSpPr>
          <p:nvPr>
            <p:ph type="dt" sz="half" idx="15"/>
          </p:nvPr>
        </p:nvSpPr>
        <p:spPr/>
        <p:txBody>
          <a:bodyPr/>
          <a:lstStyle/>
          <a:p>
            <a:fld id="{EB54F058-2AB5-4D80-BFCB-BEC8AE6E1D4E}" type="datetimeFigureOut">
              <a:rPr lang="hr-HR" smtClean="0"/>
              <a:t>17.1.2023.</a:t>
            </a:fld>
            <a:endParaRPr lang="hr-HR"/>
          </a:p>
        </p:txBody>
      </p:sp>
      <p:sp>
        <p:nvSpPr>
          <p:cNvPr id="18" name="Slide Number Placeholder 17"/>
          <p:cNvSpPr>
            <a:spLocks noGrp="1"/>
          </p:cNvSpPr>
          <p:nvPr>
            <p:ph type="sldNum" sz="quarter" idx="16"/>
          </p:nvPr>
        </p:nvSpPr>
        <p:spPr/>
        <p:txBody>
          <a:bodyPr/>
          <a:lstStyle/>
          <a:p>
            <a:fld id="{D2F232FB-67B0-4DE7-9600-E9501DAD653B}" type="slidenum">
              <a:rPr lang="hr-HR" smtClean="0"/>
              <a:t>‹#›</a:t>
            </a:fld>
            <a:endParaRPr lang="hr-HR"/>
          </a:p>
        </p:txBody>
      </p:sp>
      <p:sp>
        <p:nvSpPr>
          <p:cNvPr id="20" name="Footer Placeholder 19"/>
          <p:cNvSpPr>
            <a:spLocks noGrp="1"/>
          </p:cNvSpPr>
          <p:nvPr>
            <p:ph type="ftr" sz="quarter" idx="17"/>
          </p:nvPr>
        </p:nvSpPr>
        <p:spPr/>
        <p:txBody>
          <a:bodyPr/>
          <a:lstStyle/>
          <a:p>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smtClean="0"/>
              <a:t>Kliknite ikonu da biste dodali  sliku</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hr-HR" smtClean="0"/>
              <a:t>Uredite stilove teksta matrice</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hr-HR" smtClean="0"/>
              <a:t>Uredite stil naslova matrice</a:t>
            </a:r>
            <a:endParaRPr lang="en-US" dirty="0"/>
          </a:p>
        </p:txBody>
      </p:sp>
      <p:sp>
        <p:nvSpPr>
          <p:cNvPr id="13" name="Date Placeholder 12"/>
          <p:cNvSpPr>
            <a:spLocks noGrp="1"/>
          </p:cNvSpPr>
          <p:nvPr>
            <p:ph type="dt" sz="half" idx="14"/>
          </p:nvPr>
        </p:nvSpPr>
        <p:spPr/>
        <p:txBody>
          <a:bodyPr/>
          <a:lstStyle/>
          <a:p>
            <a:fld id="{EB54F058-2AB5-4D80-BFCB-BEC8AE6E1D4E}" type="datetimeFigureOut">
              <a:rPr lang="hr-HR" smtClean="0"/>
              <a:t>17.1.2023.</a:t>
            </a:fld>
            <a:endParaRPr lang="hr-HR"/>
          </a:p>
        </p:txBody>
      </p:sp>
      <p:sp>
        <p:nvSpPr>
          <p:cNvPr id="20" name="Slide Number Placeholder 19"/>
          <p:cNvSpPr>
            <a:spLocks noGrp="1"/>
          </p:cNvSpPr>
          <p:nvPr>
            <p:ph type="sldNum" sz="quarter" idx="15"/>
          </p:nvPr>
        </p:nvSpPr>
        <p:spPr/>
        <p:txBody>
          <a:bodyPr/>
          <a:lstStyle/>
          <a:p>
            <a:fld id="{D2F232FB-67B0-4DE7-9600-E9501DAD653B}" type="slidenum">
              <a:rPr lang="hr-HR" smtClean="0"/>
              <a:t>‹#›</a:t>
            </a:fld>
            <a:endParaRPr lang="hr-HR"/>
          </a:p>
        </p:txBody>
      </p:sp>
      <p:sp>
        <p:nvSpPr>
          <p:cNvPr id="21" name="Footer Placeholder 20"/>
          <p:cNvSpPr>
            <a:spLocks noGrp="1"/>
          </p:cNvSpPr>
          <p:nvPr>
            <p:ph type="ftr" sz="quarter" idx="16"/>
          </p:nvPr>
        </p:nvSpPr>
        <p:spPr/>
        <p:txBody>
          <a:bodyPr/>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hr-HR" smtClean="0"/>
              <a:t>Uredite stil naslova matrice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EB54F058-2AB5-4D80-BFCB-BEC8AE6E1D4E}" type="datetimeFigureOut">
              <a:rPr lang="hr-HR" smtClean="0"/>
              <a:t>17.1.2023.</a:t>
            </a:fld>
            <a:endParaRPr lang="hr-HR"/>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hr-HR"/>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D2F232FB-67B0-4DE7-9600-E9501DAD653B}" type="slidenum">
              <a:rPr lang="hr-HR" smtClean="0"/>
              <a:t>‹#›</a:t>
            </a:fld>
            <a:endParaRPr lang="hr-H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a:xfrm>
            <a:off x="352426" y="2895600"/>
            <a:ext cx="5803750" cy="1368798"/>
          </a:xfrm>
        </p:spPr>
        <p:txBody>
          <a:bodyPr/>
          <a:lstStyle/>
          <a:p>
            <a:r>
              <a:rPr lang="hr-HR" dirty="0" smtClean="0"/>
              <a:t>Natasa Novakovic, </a:t>
            </a:r>
            <a:r>
              <a:rPr lang="en-US" dirty="0" smtClean="0"/>
              <a:t>President of the Commission for the resolution of conflicts of interest</a:t>
            </a:r>
            <a:r>
              <a:rPr lang="hr-HR" dirty="0" smtClean="0"/>
              <a:t>, Croatia</a:t>
            </a:r>
          </a:p>
          <a:p>
            <a:r>
              <a:rPr lang="hr-HR" dirty="0" smtClean="0"/>
              <a:t>Prague, </a:t>
            </a:r>
            <a:r>
              <a:rPr lang="hr-HR" dirty="0" smtClean="0"/>
              <a:t>19/01/2023</a:t>
            </a:r>
          </a:p>
        </p:txBody>
      </p:sp>
      <p:sp>
        <p:nvSpPr>
          <p:cNvPr id="2" name="Naslov 1"/>
          <p:cNvSpPr>
            <a:spLocks noGrp="1"/>
          </p:cNvSpPr>
          <p:nvPr>
            <p:ph type="title"/>
          </p:nvPr>
        </p:nvSpPr>
        <p:spPr/>
        <p:txBody>
          <a:bodyPr>
            <a:normAutofit/>
          </a:bodyPr>
          <a:lstStyle/>
          <a:p>
            <a:r>
              <a:rPr lang="en-US" sz="4000" dirty="0" smtClean="0"/>
              <a:t>Legal </a:t>
            </a:r>
            <a:r>
              <a:rPr lang="en-US" sz="4000" dirty="0"/>
              <a:t>regulation in general of the rules for preventing conflict of interests in </a:t>
            </a:r>
            <a:r>
              <a:rPr lang="en-US" sz="4000" dirty="0" smtClean="0"/>
              <a:t>the</a:t>
            </a:r>
            <a:r>
              <a:rPr lang="hr-HR" sz="4000" dirty="0" smtClean="0"/>
              <a:t> Croatia</a:t>
            </a:r>
            <a:endParaRPr lang="hr-HR" sz="4000" dirty="0"/>
          </a:p>
        </p:txBody>
      </p:sp>
    </p:spTree>
    <p:extLst>
      <p:ext uri="{BB962C8B-B14F-4D97-AF65-F5344CB8AC3E}">
        <p14:creationId xmlns:p14="http://schemas.microsoft.com/office/powerpoint/2010/main" val="3644179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lstStyle/>
          <a:p>
            <a:pPr algn="just"/>
            <a:endParaRPr lang="hr-HR" dirty="0" smtClean="0"/>
          </a:p>
          <a:p>
            <a:pPr algn="just"/>
            <a:r>
              <a:rPr lang="en-US" dirty="0" smtClean="0"/>
              <a:t>Article </a:t>
            </a:r>
            <a:r>
              <a:rPr lang="en-US" dirty="0" smtClean="0"/>
              <a:t>23. of the Act includes </a:t>
            </a:r>
            <a:r>
              <a:rPr lang="en-US" dirty="0" smtClean="0">
                <a:solidFill>
                  <a:srgbClr val="FF0000"/>
                </a:solidFill>
              </a:rPr>
              <a:t>two prohibitions </a:t>
            </a:r>
            <a:r>
              <a:rPr lang="en-US" dirty="0" smtClean="0"/>
              <a:t>for the obliged entities of the Act. </a:t>
            </a:r>
          </a:p>
          <a:p>
            <a:pPr algn="just"/>
            <a:endParaRPr lang="en-US" dirty="0" smtClean="0"/>
          </a:p>
          <a:p>
            <a:pPr algn="just"/>
            <a:r>
              <a:rPr lang="en-US" dirty="0" smtClean="0"/>
              <a:t>First of all, it includes prohibition of accepting appointment to management positions in a legal entity with which obliged entity of the Act was in a </a:t>
            </a:r>
            <a:r>
              <a:rPr lang="en-US" dirty="0" smtClean="0">
                <a:solidFill>
                  <a:srgbClr val="FF0000"/>
                </a:solidFill>
              </a:rPr>
              <a:t>business relationship or performed supervisory, control or regulatory functions</a:t>
            </a:r>
            <a:r>
              <a:rPr lang="en-US" dirty="0" smtClean="0"/>
              <a:t> during the performance of their duties, if not otherwise prescribed by a special law. </a:t>
            </a:r>
            <a:endParaRPr lang="hr-HR" dirty="0" smtClean="0"/>
          </a:p>
          <a:p>
            <a:pPr algn="just"/>
            <a:endParaRPr lang="en-US" dirty="0" smtClean="0"/>
          </a:p>
          <a:p>
            <a:pPr algn="just"/>
            <a:r>
              <a:rPr lang="en-US" dirty="0" smtClean="0"/>
              <a:t>This limitation applies for </a:t>
            </a:r>
            <a:r>
              <a:rPr lang="en-US" dirty="0" smtClean="0">
                <a:solidFill>
                  <a:srgbClr val="FF0000"/>
                </a:solidFill>
              </a:rPr>
              <a:t>18 months </a:t>
            </a:r>
            <a:r>
              <a:rPr lang="en-US" dirty="0" smtClean="0"/>
              <a:t>after the termination of office. </a:t>
            </a:r>
          </a:p>
          <a:p>
            <a:endParaRPr lang="en-US" dirty="0"/>
          </a:p>
        </p:txBody>
      </p:sp>
      <p:sp>
        <p:nvSpPr>
          <p:cNvPr id="3" name="Naslov 2"/>
          <p:cNvSpPr>
            <a:spLocks noGrp="1"/>
          </p:cNvSpPr>
          <p:nvPr>
            <p:ph type="title"/>
          </p:nvPr>
        </p:nvSpPr>
        <p:spPr/>
        <p:txBody>
          <a:bodyPr>
            <a:normAutofit/>
          </a:bodyPr>
          <a:lstStyle/>
          <a:p>
            <a:r>
              <a:rPr lang="en-US" sz="2400" b="1" dirty="0" smtClean="0"/>
              <a:t>Post –employment restrictions</a:t>
            </a:r>
            <a:endParaRPr lang="en-US" sz="2400" b="1" dirty="0"/>
          </a:p>
        </p:txBody>
      </p:sp>
    </p:spTree>
    <p:extLst>
      <p:ext uri="{BB962C8B-B14F-4D97-AF65-F5344CB8AC3E}">
        <p14:creationId xmlns:p14="http://schemas.microsoft.com/office/powerpoint/2010/main" val="3569901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lstStyle/>
          <a:p>
            <a:pPr algn="just"/>
            <a:r>
              <a:rPr lang="en-US" dirty="0" smtClean="0"/>
              <a:t>The other limitation is that the obliged entity of the Act who, according to special laws, have the right to salary compensation after the termination of duty may </a:t>
            </a:r>
            <a:r>
              <a:rPr lang="en-US" dirty="0" smtClean="0">
                <a:solidFill>
                  <a:srgbClr val="FF0000"/>
                </a:solidFill>
              </a:rPr>
              <a:t>not enter into employment in a legal entity if they were in a business relationship with that entity or performed supervisory, control or regulatory functions.</a:t>
            </a:r>
          </a:p>
          <a:p>
            <a:pPr algn="just"/>
            <a:r>
              <a:rPr lang="en-US" dirty="0" smtClean="0"/>
              <a:t> This limitation applies for the duration of the envisaged salary compensation after the termination of the duty prescribed by special laws and can last </a:t>
            </a:r>
            <a:r>
              <a:rPr lang="en-US" dirty="0" smtClean="0">
                <a:solidFill>
                  <a:srgbClr val="FF0000"/>
                </a:solidFill>
              </a:rPr>
              <a:t>6 to 12 months. </a:t>
            </a:r>
            <a:endParaRPr lang="hr-HR" dirty="0" smtClean="0">
              <a:solidFill>
                <a:srgbClr val="FF0000"/>
              </a:solidFill>
            </a:endParaRPr>
          </a:p>
          <a:p>
            <a:pPr algn="just"/>
            <a:endParaRPr lang="en-US" dirty="0" smtClean="0">
              <a:solidFill>
                <a:srgbClr val="FF0000"/>
              </a:solidFill>
            </a:endParaRPr>
          </a:p>
          <a:p>
            <a:pPr algn="just"/>
            <a:r>
              <a:rPr lang="en-US" dirty="0" smtClean="0">
                <a:solidFill>
                  <a:srgbClr val="FF0000"/>
                </a:solidFill>
              </a:rPr>
              <a:t>In both of this cases mentioned above, the obliged entity can ask The Commission for the Conflict of interest for approval for appointment, selection or conclusion of the contract. </a:t>
            </a:r>
          </a:p>
          <a:p>
            <a:endParaRPr lang="en-US" dirty="0"/>
          </a:p>
        </p:txBody>
      </p:sp>
      <p:sp>
        <p:nvSpPr>
          <p:cNvPr id="3" name="Naslov 2"/>
          <p:cNvSpPr>
            <a:spLocks noGrp="1"/>
          </p:cNvSpPr>
          <p:nvPr>
            <p:ph type="title"/>
          </p:nvPr>
        </p:nvSpPr>
        <p:spPr/>
        <p:txBody>
          <a:bodyPr>
            <a:normAutofit/>
          </a:bodyPr>
          <a:lstStyle/>
          <a:p>
            <a:r>
              <a:rPr lang="en-US" sz="2400" b="1" dirty="0" smtClean="0"/>
              <a:t>Post-employment restrictions</a:t>
            </a:r>
            <a:endParaRPr lang="en-US" sz="2400" b="1" dirty="0"/>
          </a:p>
        </p:txBody>
      </p:sp>
    </p:spTree>
    <p:extLst>
      <p:ext uri="{BB962C8B-B14F-4D97-AF65-F5344CB8AC3E}">
        <p14:creationId xmlns:p14="http://schemas.microsoft.com/office/powerpoint/2010/main" val="72227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lstStyle/>
          <a:p>
            <a:pPr marL="285750" indent="-285750" algn="just">
              <a:buFont typeface="Wingdings" panose="05000000000000000000" pitchFamily="2" charset="2"/>
              <a:buChar char="Ø"/>
            </a:pPr>
            <a:r>
              <a:rPr lang="en-US" dirty="0" smtClean="0"/>
              <a:t>An </a:t>
            </a:r>
            <a:r>
              <a:rPr lang="en-US" dirty="0"/>
              <a:t>obliged entity who holds 5% or more of shares, i.e. ownership participation (capital of a company) during the performance of public duty </a:t>
            </a:r>
            <a:r>
              <a:rPr lang="en-US" dirty="0">
                <a:solidFill>
                  <a:srgbClr val="FF0000"/>
                </a:solidFill>
              </a:rPr>
              <a:t>shall transfer their management rights </a:t>
            </a:r>
            <a:r>
              <a:rPr lang="en-US" dirty="0"/>
              <a:t>based on the share in the capital of the company to another person, excluding </a:t>
            </a:r>
            <a:r>
              <a:rPr lang="hr-HR" dirty="0" smtClean="0"/>
              <a:t>connected</a:t>
            </a:r>
            <a:r>
              <a:rPr lang="en-US" dirty="0" smtClean="0"/>
              <a:t> </a:t>
            </a:r>
            <a:r>
              <a:rPr lang="en-US" dirty="0"/>
              <a:t>persons </a:t>
            </a:r>
            <a:endParaRPr lang="hr-HR" dirty="0" smtClean="0"/>
          </a:p>
          <a:p>
            <a:pPr algn="just"/>
            <a:endParaRPr lang="hr-HR" dirty="0" smtClean="0"/>
          </a:p>
          <a:p>
            <a:pPr marL="285750" indent="-285750" algn="just">
              <a:buFont typeface="Wingdings" panose="05000000000000000000" pitchFamily="2" charset="2"/>
              <a:buChar char="Ø"/>
            </a:pPr>
            <a:r>
              <a:rPr lang="en-US" dirty="0" smtClean="0"/>
              <a:t>A </a:t>
            </a:r>
            <a:r>
              <a:rPr lang="en-US" dirty="0"/>
              <a:t>business entity in which the obliged entity has a 5% or more ownership participation </a:t>
            </a:r>
            <a:r>
              <a:rPr lang="en-US" dirty="0">
                <a:solidFill>
                  <a:srgbClr val="FF0000"/>
                </a:solidFill>
              </a:rPr>
              <a:t>may not enter into a business relationship </a:t>
            </a:r>
            <a:r>
              <a:rPr lang="en-US" dirty="0"/>
              <a:t>with the public authority in which the obliged entity holds office or be a member of the community of </a:t>
            </a:r>
            <a:r>
              <a:rPr lang="en-US" dirty="0" smtClean="0"/>
              <a:t>bidders </a:t>
            </a:r>
            <a:r>
              <a:rPr lang="en-US" dirty="0"/>
              <a:t>or subcontractors in that business </a:t>
            </a:r>
            <a:r>
              <a:rPr lang="en-US" dirty="0" smtClean="0"/>
              <a:t>relationship</a:t>
            </a:r>
            <a:endParaRPr lang="hr-HR" dirty="0" smtClean="0"/>
          </a:p>
          <a:p>
            <a:pPr marL="285750" indent="-285750" algn="just">
              <a:buFont typeface="Wingdings" panose="05000000000000000000" pitchFamily="2" charset="2"/>
              <a:buChar char="Ø"/>
            </a:pPr>
            <a:endParaRPr lang="hr-HR" dirty="0" smtClean="0"/>
          </a:p>
          <a:p>
            <a:pPr marL="342900" indent="-342900" algn="just">
              <a:buFont typeface="Wingdings" panose="05000000000000000000" pitchFamily="2" charset="2"/>
              <a:buChar char="Ø"/>
            </a:pPr>
            <a:r>
              <a:rPr lang="en-US" dirty="0"/>
              <a:t>When the body in which the obliged entity holds a public office enters into a business relationship with a business entity in which a member of the obliged entity's family has 5% or more ownership, the obliged entity shall </a:t>
            </a:r>
            <a:r>
              <a:rPr lang="en-US" dirty="0">
                <a:solidFill>
                  <a:srgbClr val="FF0000"/>
                </a:solidFill>
              </a:rPr>
              <a:t>inform the Commission </a:t>
            </a:r>
            <a:r>
              <a:rPr lang="en-US" dirty="0"/>
              <a:t>about this in a timely manner. </a:t>
            </a:r>
          </a:p>
        </p:txBody>
      </p:sp>
      <p:sp>
        <p:nvSpPr>
          <p:cNvPr id="3" name="Naslov 2"/>
          <p:cNvSpPr>
            <a:spLocks noGrp="1"/>
          </p:cNvSpPr>
          <p:nvPr>
            <p:ph type="title"/>
          </p:nvPr>
        </p:nvSpPr>
        <p:spPr/>
        <p:txBody>
          <a:bodyPr/>
          <a:lstStyle/>
          <a:p>
            <a:r>
              <a:rPr lang="en-US" sz="2400" b="1" dirty="0" smtClean="0"/>
              <a:t>Other measures to avoid CoI</a:t>
            </a:r>
            <a:endParaRPr lang="en-US" sz="2400" b="1" dirty="0"/>
          </a:p>
        </p:txBody>
      </p:sp>
    </p:spTree>
    <p:extLst>
      <p:ext uri="{BB962C8B-B14F-4D97-AF65-F5344CB8AC3E}">
        <p14:creationId xmlns:p14="http://schemas.microsoft.com/office/powerpoint/2010/main" val="33813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a:xfrm>
            <a:off x="352426" y="1463040"/>
            <a:ext cx="7680960" cy="5062304"/>
          </a:xfrm>
        </p:spPr>
        <p:txBody>
          <a:bodyPr>
            <a:normAutofit/>
          </a:bodyPr>
          <a:lstStyle/>
          <a:p>
            <a:pPr algn="just"/>
            <a:r>
              <a:rPr lang="en-AU" sz="5600" dirty="0" smtClean="0">
                <a:solidFill>
                  <a:srgbClr val="FF0000"/>
                </a:solidFill>
              </a:rPr>
              <a:t> </a:t>
            </a:r>
            <a:r>
              <a:rPr lang="en-US" sz="1900" dirty="0" smtClean="0">
                <a:solidFill>
                  <a:srgbClr val="FF0000"/>
                </a:solidFill>
              </a:rPr>
              <a:t>Multi-purpose </a:t>
            </a:r>
            <a:r>
              <a:rPr lang="en-US" sz="1900" dirty="0">
                <a:solidFill>
                  <a:srgbClr val="FF0000"/>
                </a:solidFill>
              </a:rPr>
              <a:t>tool</a:t>
            </a:r>
            <a:r>
              <a:rPr lang="en-US" sz="1900" dirty="0" smtClean="0">
                <a:solidFill>
                  <a:srgbClr val="FF0000"/>
                </a:solidFill>
              </a:rPr>
              <a:t>;</a:t>
            </a:r>
            <a:endParaRPr lang="en-US" sz="1900" dirty="0">
              <a:solidFill>
                <a:srgbClr val="FF0000"/>
              </a:solidFill>
            </a:endParaRPr>
          </a:p>
          <a:p>
            <a:pPr marL="285750" indent="-285750" algn="just">
              <a:buFont typeface="Arial" panose="020B0604020202020204" pitchFamily="34" charset="0"/>
              <a:buChar char="•"/>
            </a:pPr>
            <a:r>
              <a:rPr lang="en-US" sz="1900" dirty="0"/>
              <a:t>Preventing conflict of interest</a:t>
            </a:r>
          </a:p>
          <a:p>
            <a:pPr marL="285750" indent="-285750" algn="just">
              <a:buFont typeface="Arial" panose="020B0604020202020204" pitchFamily="34" charset="0"/>
              <a:buChar char="•"/>
            </a:pPr>
            <a:r>
              <a:rPr lang="en-US" sz="1900" dirty="0"/>
              <a:t>Detecting unjustified assets</a:t>
            </a:r>
          </a:p>
          <a:p>
            <a:pPr marL="285750" indent="-285750" algn="just">
              <a:buFont typeface="Arial" panose="020B0604020202020204" pitchFamily="34" charset="0"/>
              <a:buChar char="•"/>
            </a:pPr>
            <a:r>
              <a:rPr lang="en-US" sz="1900" dirty="0"/>
              <a:t>Building integrity of public  service</a:t>
            </a:r>
          </a:p>
          <a:p>
            <a:pPr algn="just">
              <a:buFontTx/>
              <a:buChar char="-"/>
            </a:pPr>
            <a:endParaRPr lang="en-US" sz="1900" dirty="0"/>
          </a:p>
          <a:p>
            <a:pPr algn="just"/>
            <a:r>
              <a:rPr lang="en-US" sz="1900" dirty="0">
                <a:solidFill>
                  <a:srgbClr val="FF0000"/>
                </a:solidFill>
              </a:rPr>
              <a:t>Problems that undermine </a:t>
            </a:r>
            <a:r>
              <a:rPr lang="en-US" sz="1900" dirty="0" smtClean="0">
                <a:solidFill>
                  <a:srgbClr val="FF0000"/>
                </a:solidFill>
              </a:rPr>
              <a:t>importance</a:t>
            </a:r>
            <a:r>
              <a:rPr lang="hr-HR" sz="1900" dirty="0" smtClean="0">
                <a:solidFill>
                  <a:srgbClr val="FF0000"/>
                </a:solidFill>
              </a:rPr>
              <a:t>;</a:t>
            </a:r>
            <a:endParaRPr lang="en-US" sz="1900" dirty="0">
              <a:solidFill>
                <a:srgbClr val="FF0000"/>
              </a:solidFill>
            </a:endParaRPr>
          </a:p>
          <a:p>
            <a:pPr marL="285750" indent="-285750" algn="just">
              <a:buFont typeface="Arial" panose="020B0604020202020204" pitchFamily="34" charset="0"/>
              <a:buChar char="•"/>
            </a:pPr>
            <a:r>
              <a:rPr lang="en-US" sz="1900" dirty="0"/>
              <a:t> </a:t>
            </a:r>
            <a:r>
              <a:rPr lang="en-AU" sz="1900" dirty="0"/>
              <a:t>Lack of control of submission – due to lack of people</a:t>
            </a:r>
          </a:p>
          <a:p>
            <a:pPr marL="285750" indent="-285750" algn="just">
              <a:buFont typeface="Arial" panose="020B0604020202020204" pitchFamily="34" charset="0"/>
              <a:buChar char="•"/>
            </a:pPr>
            <a:r>
              <a:rPr lang="en-AU" sz="1900" dirty="0"/>
              <a:t> Ineffective verification -  due to lack of finance</a:t>
            </a:r>
          </a:p>
          <a:p>
            <a:pPr marL="285750" indent="-285750" algn="just">
              <a:buFont typeface="Arial" panose="020B0604020202020204" pitchFamily="34" charset="0"/>
              <a:buChar char="•"/>
            </a:pPr>
            <a:r>
              <a:rPr lang="hr-HR" sz="1900" dirty="0"/>
              <a:t> </a:t>
            </a:r>
            <a:r>
              <a:rPr lang="en-AU" sz="1900" dirty="0"/>
              <a:t>Unregulated land register</a:t>
            </a:r>
          </a:p>
          <a:p>
            <a:pPr>
              <a:lnSpc>
                <a:spcPct val="120000"/>
              </a:lnSpc>
            </a:pPr>
            <a:endParaRPr lang="en-AU" sz="3100" b="1" dirty="0" smtClean="0"/>
          </a:p>
          <a:p>
            <a:pPr>
              <a:lnSpc>
                <a:spcPct val="120000"/>
              </a:lnSpc>
            </a:pPr>
            <a:endParaRPr lang="hr-BA" sz="3100" b="1" dirty="0"/>
          </a:p>
          <a:p>
            <a:endParaRPr lang="en-US" dirty="0"/>
          </a:p>
        </p:txBody>
      </p:sp>
      <p:sp>
        <p:nvSpPr>
          <p:cNvPr id="3" name="Naslov 2"/>
          <p:cNvSpPr>
            <a:spLocks noGrp="1"/>
          </p:cNvSpPr>
          <p:nvPr>
            <p:ph type="title"/>
          </p:nvPr>
        </p:nvSpPr>
        <p:spPr>
          <a:xfrm>
            <a:off x="352426" y="228600"/>
            <a:ext cx="7680960" cy="968152"/>
          </a:xfrm>
        </p:spPr>
        <p:txBody>
          <a:bodyPr>
            <a:normAutofit/>
          </a:bodyPr>
          <a:lstStyle/>
          <a:p>
            <a:r>
              <a:rPr lang="en-US" sz="2400" b="1" dirty="0" smtClean="0"/>
              <a:t>Asset declaration</a:t>
            </a:r>
            <a:endParaRPr lang="en-US" sz="2400" b="1" dirty="0"/>
          </a:p>
        </p:txBody>
      </p:sp>
    </p:spTree>
    <p:extLst>
      <p:ext uri="{BB962C8B-B14F-4D97-AF65-F5344CB8AC3E}">
        <p14:creationId xmlns:p14="http://schemas.microsoft.com/office/powerpoint/2010/main" val="879295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lstStyle/>
          <a:p>
            <a:endParaRPr lang="en-US" sz="1050" i="1" dirty="0" smtClean="0"/>
          </a:p>
          <a:p>
            <a:r>
              <a:rPr lang="en-US" dirty="0" smtClean="0"/>
              <a:t>Obliged entity are legally bound to submit declaration of assets:</a:t>
            </a:r>
          </a:p>
          <a:p>
            <a:endParaRPr lang="en-US" dirty="0" smtClean="0"/>
          </a:p>
          <a:p>
            <a:pPr marL="457200" indent="-457200" algn="just">
              <a:buFont typeface="Wingdings" panose="05000000000000000000" pitchFamily="2" charset="2"/>
              <a:buChar char="Ø"/>
            </a:pPr>
            <a:r>
              <a:rPr lang="en-US" dirty="0" smtClean="0"/>
              <a:t>within 30 days of entering office</a:t>
            </a:r>
          </a:p>
          <a:p>
            <a:pPr marL="457200" indent="-457200" algn="just">
              <a:buFont typeface="Wingdings" panose="05000000000000000000" pitchFamily="2" charset="2"/>
              <a:buChar char="Ø"/>
            </a:pPr>
            <a:r>
              <a:rPr lang="en-US" dirty="0" smtClean="0"/>
              <a:t> within 30 days of termination of office</a:t>
            </a:r>
          </a:p>
          <a:p>
            <a:pPr marL="457200" indent="-457200" algn="just">
              <a:buFont typeface="Wingdings" panose="05000000000000000000" pitchFamily="2" charset="2"/>
              <a:buChar char="Ø"/>
            </a:pPr>
            <a:r>
              <a:rPr lang="en-US" dirty="0" smtClean="0"/>
              <a:t> 12 month after the  termination of office</a:t>
            </a:r>
          </a:p>
          <a:p>
            <a:pPr marL="457200" indent="-457200" algn="just">
              <a:buFont typeface="Wingdings" panose="05000000000000000000" pitchFamily="2" charset="2"/>
              <a:buChar char="Ø"/>
            </a:pPr>
            <a:r>
              <a:rPr lang="en-US" b="1" u="sng" dirty="0" smtClean="0">
                <a:solidFill>
                  <a:srgbClr val="FF0000"/>
                </a:solidFill>
              </a:rPr>
              <a:t>new law - </a:t>
            </a:r>
            <a:r>
              <a:rPr lang="en-US" b="1" u="sng" dirty="0" err="1" smtClean="0">
                <a:solidFill>
                  <a:srgbClr val="FF0000"/>
                </a:solidFill>
              </a:rPr>
              <a:t>submision</a:t>
            </a:r>
            <a:r>
              <a:rPr lang="en-US" b="1" u="sng" dirty="0" smtClean="0">
                <a:solidFill>
                  <a:srgbClr val="FF0000"/>
                </a:solidFill>
              </a:rPr>
              <a:t> every year!</a:t>
            </a:r>
          </a:p>
          <a:p>
            <a:endParaRPr lang="en-US" dirty="0"/>
          </a:p>
        </p:txBody>
      </p:sp>
      <p:sp>
        <p:nvSpPr>
          <p:cNvPr id="3" name="Naslov 2"/>
          <p:cNvSpPr>
            <a:spLocks noGrp="1"/>
          </p:cNvSpPr>
          <p:nvPr>
            <p:ph type="title"/>
          </p:nvPr>
        </p:nvSpPr>
        <p:spPr/>
        <p:txBody>
          <a:bodyPr>
            <a:normAutofit/>
          </a:bodyPr>
          <a:lstStyle/>
          <a:p>
            <a:r>
              <a:rPr lang="en-US" sz="2400" b="1" dirty="0" smtClean="0"/>
              <a:t>Obligation to declare</a:t>
            </a:r>
            <a:endParaRPr lang="en-US" sz="2400" b="1" dirty="0"/>
          </a:p>
        </p:txBody>
      </p:sp>
    </p:spTree>
    <p:extLst>
      <p:ext uri="{BB962C8B-B14F-4D97-AF65-F5344CB8AC3E}">
        <p14:creationId xmlns:p14="http://schemas.microsoft.com/office/powerpoint/2010/main" val="4239688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normAutofit fontScale="92500" lnSpcReduction="10000"/>
          </a:bodyPr>
          <a:lstStyle/>
          <a:p>
            <a:pPr>
              <a:lnSpc>
                <a:spcPct val="120000"/>
              </a:lnSpc>
            </a:pPr>
            <a:r>
              <a:rPr lang="en-AU" b="1" dirty="0">
                <a:solidFill>
                  <a:srgbClr val="FF0000"/>
                </a:solidFill>
              </a:rPr>
              <a:t>a) Preliminary (administrative) check</a:t>
            </a:r>
          </a:p>
          <a:p>
            <a:pPr marL="285750" indent="-285750">
              <a:lnSpc>
                <a:spcPct val="120000"/>
              </a:lnSpc>
              <a:buFont typeface="Wingdings" panose="05000000000000000000" pitchFamily="2" charset="2"/>
              <a:buChar char="Ø"/>
            </a:pPr>
            <a:r>
              <a:rPr lang="en-AU" dirty="0" smtClean="0"/>
              <a:t>checking </a:t>
            </a:r>
            <a:r>
              <a:rPr lang="en-AU" dirty="0"/>
              <a:t>the status of the person submitting a declaration of assets</a:t>
            </a:r>
          </a:p>
          <a:p>
            <a:pPr marL="285750" indent="-285750">
              <a:lnSpc>
                <a:spcPct val="120000"/>
              </a:lnSpc>
              <a:buFont typeface="Wingdings" panose="05000000000000000000" pitchFamily="2" charset="2"/>
              <a:buChar char="Ø"/>
            </a:pPr>
            <a:r>
              <a:rPr lang="en-AU" dirty="0" smtClean="0"/>
              <a:t>checking </a:t>
            </a:r>
            <a:r>
              <a:rPr lang="en-AU" dirty="0"/>
              <a:t>whether declarations of assets have been submitted in time</a:t>
            </a:r>
          </a:p>
          <a:p>
            <a:pPr marL="285750" indent="-285750">
              <a:lnSpc>
                <a:spcPct val="120000"/>
              </a:lnSpc>
              <a:buFont typeface="Wingdings" panose="05000000000000000000" pitchFamily="2" charset="2"/>
              <a:buChar char="Ø"/>
            </a:pPr>
            <a:r>
              <a:rPr lang="en-AU" dirty="0" smtClean="0"/>
              <a:t>checking </a:t>
            </a:r>
            <a:r>
              <a:rPr lang="en-AU" dirty="0"/>
              <a:t>whether declarations of assets have been signed</a:t>
            </a:r>
          </a:p>
          <a:p>
            <a:pPr marL="285750" indent="-285750">
              <a:lnSpc>
                <a:spcPct val="120000"/>
              </a:lnSpc>
              <a:buFont typeface="Wingdings" panose="05000000000000000000" pitchFamily="2" charset="2"/>
              <a:buChar char="Ø"/>
            </a:pPr>
            <a:r>
              <a:rPr lang="en-AU" dirty="0" smtClean="0"/>
              <a:t>checking </a:t>
            </a:r>
            <a:r>
              <a:rPr lang="en-AU" dirty="0"/>
              <a:t>whether declarations of assets have been correctly and fully 	completed </a:t>
            </a:r>
            <a:endParaRPr lang="hr-HR" dirty="0" smtClean="0"/>
          </a:p>
          <a:p>
            <a:pPr>
              <a:lnSpc>
                <a:spcPct val="120000"/>
              </a:lnSpc>
            </a:pPr>
            <a:endParaRPr lang="hr-BA" b="1" dirty="0" smtClean="0"/>
          </a:p>
          <a:p>
            <a:pPr>
              <a:lnSpc>
                <a:spcPct val="120000"/>
              </a:lnSpc>
            </a:pPr>
            <a:r>
              <a:rPr lang="hr-BA" b="1" dirty="0" smtClean="0">
                <a:solidFill>
                  <a:srgbClr val="FF0000"/>
                </a:solidFill>
              </a:rPr>
              <a:t>b</a:t>
            </a:r>
            <a:r>
              <a:rPr lang="hr-BA" b="1" dirty="0">
                <a:solidFill>
                  <a:srgbClr val="FF0000"/>
                </a:solidFill>
              </a:rPr>
              <a:t>) </a:t>
            </a:r>
            <a:r>
              <a:rPr lang="hr-BA" b="1" dirty="0" smtClean="0">
                <a:solidFill>
                  <a:srgbClr val="FF0000"/>
                </a:solidFill>
              </a:rPr>
              <a:t>R</a:t>
            </a:r>
            <a:r>
              <a:rPr lang="en-US" b="1" dirty="0" smtClean="0">
                <a:solidFill>
                  <a:srgbClr val="FF0000"/>
                </a:solidFill>
              </a:rPr>
              <a:t>egular </a:t>
            </a:r>
            <a:r>
              <a:rPr lang="en-US" b="1" dirty="0">
                <a:solidFill>
                  <a:srgbClr val="FF0000"/>
                </a:solidFill>
              </a:rPr>
              <a:t>check</a:t>
            </a:r>
          </a:p>
          <a:p>
            <a:pPr marL="285750" indent="-285750">
              <a:lnSpc>
                <a:spcPct val="120000"/>
              </a:lnSpc>
              <a:buFont typeface="Wingdings" panose="05000000000000000000" pitchFamily="2" charset="2"/>
              <a:buChar char="Ø"/>
            </a:pPr>
            <a:r>
              <a:rPr lang="en-US" dirty="0" smtClean="0"/>
              <a:t>it </a:t>
            </a:r>
            <a:r>
              <a:rPr lang="en-US" dirty="0"/>
              <a:t>is carried out by collecting, sharing, and comparing the reported data </a:t>
            </a:r>
            <a:endParaRPr lang="hr-HR" dirty="0"/>
          </a:p>
          <a:p>
            <a:pPr>
              <a:lnSpc>
                <a:spcPct val="120000"/>
              </a:lnSpc>
            </a:pPr>
            <a:r>
              <a:rPr lang="hr-HR" dirty="0"/>
              <a:t> </a:t>
            </a:r>
            <a:r>
              <a:rPr lang="hr-HR" dirty="0" smtClean="0"/>
              <a:t>from</a:t>
            </a:r>
            <a:r>
              <a:rPr lang="en-US" dirty="0" smtClean="0"/>
              <a:t> </a:t>
            </a:r>
            <a:r>
              <a:rPr lang="en-US" dirty="0"/>
              <a:t>declarations of assets with the data acquired from other competent </a:t>
            </a:r>
            <a:r>
              <a:rPr lang="hr-HR" dirty="0"/>
              <a:t> </a:t>
            </a:r>
          </a:p>
          <a:p>
            <a:pPr>
              <a:lnSpc>
                <a:spcPct val="120000"/>
              </a:lnSpc>
            </a:pPr>
            <a:r>
              <a:rPr lang="hr-HR" dirty="0"/>
              <a:t> </a:t>
            </a:r>
            <a:r>
              <a:rPr lang="hr-HR" dirty="0" smtClean="0"/>
              <a:t> </a:t>
            </a:r>
            <a:r>
              <a:rPr lang="en-US" dirty="0"/>
              <a:t>bodies </a:t>
            </a:r>
            <a:endParaRPr lang="hr-BA" dirty="0"/>
          </a:p>
          <a:p>
            <a:endParaRPr lang="en-US" dirty="0"/>
          </a:p>
        </p:txBody>
      </p:sp>
      <p:sp>
        <p:nvSpPr>
          <p:cNvPr id="3" name="Naslov 2"/>
          <p:cNvSpPr>
            <a:spLocks noGrp="1"/>
          </p:cNvSpPr>
          <p:nvPr>
            <p:ph type="title"/>
          </p:nvPr>
        </p:nvSpPr>
        <p:spPr/>
        <p:txBody>
          <a:bodyPr>
            <a:normAutofit/>
          </a:bodyPr>
          <a:lstStyle/>
          <a:p>
            <a:r>
              <a:rPr lang="en-US" sz="2400" b="1" dirty="0" smtClean="0"/>
              <a:t>Two types of  checks</a:t>
            </a:r>
            <a:endParaRPr lang="en-US" sz="2400" b="1" dirty="0"/>
          </a:p>
        </p:txBody>
      </p:sp>
    </p:spTree>
    <p:extLst>
      <p:ext uri="{BB962C8B-B14F-4D97-AF65-F5344CB8AC3E}">
        <p14:creationId xmlns:p14="http://schemas.microsoft.com/office/powerpoint/2010/main" val="2465906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lika 1"/>
          <p:cNvPicPr>
            <a:picLocks noChangeAspect="1"/>
          </p:cNvPicPr>
          <p:nvPr/>
        </p:nvPicPr>
        <p:blipFill>
          <a:blip r:embed="rId2"/>
          <a:stretch>
            <a:fillRect/>
          </a:stretch>
        </p:blipFill>
        <p:spPr>
          <a:xfrm>
            <a:off x="1475656" y="1170236"/>
            <a:ext cx="5278901" cy="4517528"/>
          </a:xfrm>
          <a:prstGeom prst="rect">
            <a:avLst/>
          </a:prstGeom>
        </p:spPr>
      </p:pic>
    </p:spTree>
    <p:extLst>
      <p:ext uri="{BB962C8B-B14F-4D97-AF65-F5344CB8AC3E}">
        <p14:creationId xmlns:p14="http://schemas.microsoft.com/office/powerpoint/2010/main" val="315298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normAutofit/>
          </a:bodyPr>
          <a:lstStyle/>
          <a:p>
            <a:pPr marL="285750" indent="-285750">
              <a:buFont typeface="Wingdings" panose="05000000000000000000" pitchFamily="2" charset="2"/>
              <a:buChar char="Ø"/>
            </a:pPr>
            <a:endParaRPr lang="en-US" sz="2000" dirty="0" smtClean="0"/>
          </a:p>
          <a:p>
            <a:pPr marL="285750" indent="-285750">
              <a:buFont typeface="Wingdings" panose="05000000000000000000" pitchFamily="2" charset="2"/>
              <a:buChar char="Ø"/>
            </a:pPr>
            <a:r>
              <a:rPr lang="en-US" dirty="0" smtClean="0"/>
              <a:t>A little bit about us…</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Conflict of interest</a:t>
            </a:r>
          </a:p>
          <a:p>
            <a:endParaRPr lang="en-US" dirty="0" smtClean="0"/>
          </a:p>
          <a:p>
            <a:pPr marL="285750" indent="-285750">
              <a:buFont typeface="Wingdings" panose="05000000000000000000" pitchFamily="2" charset="2"/>
              <a:buChar char="Ø"/>
            </a:pPr>
            <a:r>
              <a:rPr lang="en-US" dirty="0" smtClean="0"/>
              <a:t>Pre and post employment restrictions</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r>
              <a:rPr lang="en-US" dirty="0" smtClean="0"/>
              <a:t>Other measures to avoid CoI</a:t>
            </a:r>
            <a:endParaRPr lang="en-US" dirty="0" smtClean="0"/>
          </a:p>
          <a:p>
            <a:endParaRPr lang="en-US" dirty="0" smtClean="0"/>
          </a:p>
          <a:p>
            <a:pPr marL="285750" indent="-285750">
              <a:buFont typeface="Wingdings" panose="05000000000000000000" pitchFamily="2" charset="2"/>
              <a:buChar char="Ø"/>
            </a:pPr>
            <a:r>
              <a:rPr lang="en-US" dirty="0" smtClean="0"/>
              <a:t>Asset declaration</a:t>
            </a:r>
          </a:p>
          <a:p>
            <a:endParaRPr lang="en-US" dirty="0" smtClean="0"/>
          </a:p>
          <a:p>
            <a:pPr marL="285750" indent="-285750">
              <a:buFont typeface="Wingdings" panose="05000000000000000000" pitchFamily="2" charset="2"/>
              <a:buChar char="Ø"/>
            </a:pPr>
            <a:endParaRPr lang="en-US" dirty="0"/>
          </a:p>
        </p:txBody>
      </p:sp>
      <p:sp>
        <p:nvSpPr>
          <p:cNvPr id="3" name="Naslov 2"/>
          <p:cNvSpPr>
            <a:spLocks noGrp="1"/>
          </p:cNvSpPr>
          <p:nvPr>
            <p:ph type="title"/>
          </p:nvPr>
        </p:nvSpPr>
        <p:spPr/>
        <p:txBody>
          <a:bodyPr>
            <a:normAutofit/>
          </a:bodyPr>
          <a:lstStyle/>
          <a:p>
            <a:r>
              <a:rPr lang="en-US" sz="2400" b="1" dirty="0" smtClean="0"/>
              <a:t>What will we talk about?</a:t>
            </a:r>
            <a:endParaRPr lang="en-US" sz="2400" b="1" dirty="0"/>
          </a:p>
        </p:txBody>
      </p:sp>
    </p:spTree>
    <p:extLst>
      <p:ext uri="{BB962C8B-B14F-4D97-AF65-F5344CB8AC3E}">
        <p14:creationId xmlns:p14="http://schemas.microsoft.com/office/powerpoint/2010/main" val="2393033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lstStyle/>
          <a:p>
            <a:pPr lvl="0">
              <a:spcBef>
                <a:spcPct val="20000"/>
              </a:spcBef>
              <a:buClrTx/>
            </a:pPr>
            <a:endParaRPr lang="hr-HR" b="1" dirty="0" smtClean="0">
              <a:solidFill>
                <a:srgbClr val="FF0000"/>
              </a:solidFill>
            </a:endParaRPr>
          </a:p>
          <a:p>
            <a:pPr lvl="0">
              <a:spcBef>
                <a:spcPct val="20000"/>
              </a:spcBef>
              <a:buClrTx/>
            </a:pPr>
            <a:r>
              <a:rPr lang="en-AU" b="1" dirty="0" smtClean="0">
                <a:solidFill>
                  <a:srgbClr val="FF0000"/>
                </a:solidFill>
              </a:rPr>
              <a:t>The </a:t>
            </a:r>
            <a:r>
              <a:rPr lang="en-AU" b="1" dirty="0">
                <a:solidFill>
                  <a:srgbClr val="FF0000"/>
                </a:solidFill>
              </a:rPr>
              <a:t>Commission</a:t>
            </a:r>
          </a:p>
          <a:p>
            <a:pPr marL="342900" lvl="0" indent="-342900">
              <a:spcBef>
                <a:spcPct val="20000"/>
              </a:spcBef>
              <a:buClr>
                <a:schemeClr val="accent1"/>
              </a:buClr>
              <a:buFont typeface="Arial" panose="020B0604020202020204" pitchFamily="34" charset="0"/>
              <a:buChar char="•"/>
            </a:pPr>
            <a:r>
              <a:rPr lang="en-AU" dirty="0"/>
              <a:t>five members (four members + President)</a:t>
            </a:r>
          </a:p>
          <a:p>
            <a:pPr marL="342900" lvl="0" indent="-342900">
              <a:spcBef>
                <a:spcPct val="20000"/>
              </a:spcBef>
              <a:buClr>
                <a:schemeClr val="accent1"/>
              </a:buClr>
              <a:buFont typeface="Arial" panose="020B0604020202020204" pitchFamily="34" charset="0"/>
              <a:buChar char="•"/>
            </a:pPr>
            <a:r>
              <a:rPr lang="en-AU" dirty="0"/>
              <a:t>elected by the Croatian Parliament mandate of five years</a:t>
            </a:r>
          </a:p>
          <a:p>
            <a:pPr marL="342900" lvl="0" indent="-342900">
              <a:spcBef>
                <a:spcPct val="20000"/>
              </a:spcBef>
              <a:buClr>
                <a:schemeClr val="accent1"/>
              </a:buClr>
              <a:buFont typeface="Arial" panose="020B0604020202020204" pitchFamily="34" charset="0"/>
              <a:buChar char="•"/>
            </a:pPr>
            <a:r>
              <a:rPr lang="en-AU" dirty="0"/>
              <a:t>1st assembly : February 2013 – 2018</a:t>
            </a:r>
          </a:p>
          <a:p>
            <a:pPr marL="342900" lvl="0" indent="-342900">
              <a:spcBef>
                <a:spcPct val="20000"/>
              </a:spcBef>
              <a:buClr>
                <a:schemeClr val="accent1"/>
              </a:buClr>
              <a:buFont typeface="Arial" panose="020B0604020202020204" pitchFamily="34" charset="0"/>
              <a:buChar char="•"/>
            </a:pPr>
            <a:r>
              <a:rPr lang="en-AU" dirty="0"/>
              <a:t>2nd assembly: February 2018 – present</a:t>
            </a:r>
          </a:p>
          <a:p>
            <a:pPr lvl="0">
              <a:spcBef>
                <a:spcPct val="20000"/>
              </a:spcBef>
              <a:buClrTx/>
            </a:pPr>
            <a:endParaRPr lang="en-AU" b="1" dirty="0"/>
          </a:p>
          <a:p>
            <a:pPr lvl="0">
              <a:spcBef>
                <a:spcPct val="20000"/>
              </a:spcBef>
              <a:buClrTx/>
            </a:pPr>
            <a:r>
              <a:rPr lang="en-AU" b="1" dirty="0">
                <a:solidFill>
                  <a:srgbClr val="FF0000"/>
                </a:solidFill>
              </a:rPr>
              <a:t>Office of the Commission</a:t>
            </a:r>
          </a:p>
          <a:p>
            <a:pPr marL="342900" lvl="0" indent="-342900">
              <a:spcBef>
                <a:spcPct val="20000"/>
              </a:spcBef>
              <a:buClr>
                <a:schemeClr val="accent1"/>
              </a:buClr>
              <a:buFont typeface="Arial" panose="020B0604020202020204" pitchFamily="34" charset="0"/>
              <a:buChar char="•"/>
            </a:pPr>
            <a:r>
              <a:rPr lang="en-AU" dirty="0"/>
              <a:t>professional,</a:t>
            </a:r>
          </a:p>
          <a:p>
            <a:pPr marL="342900" lvl="0" indent="-342900">
              <a:spcBef>
                <a:spcPct val="20000"/>
              </a:spcBef>
              <a:buClr>
                <a:schemeClr val="accent1"/>
              </a:buClr>
              <a:buFont typeface="Arial" panose="020B0604020202020204" pitchFamily="34" charset="0"/>
              <a:buChar char="•"/>
            </a:pPr>
            <a:r>
              <a:rPr lang="en-AU" dirty="0"/>
              <a:t>administrative,</a:t>
            </a:r>
          </a:p>
          <a:p>
            <a:pPr marL="342900" lvl="0" indent="-342900">
              <a:spcBef>
                <a:spcPct val="20000"/>
              </a:spcBef>
              <a:buClr>
                <a:schemeClr val="accent1"/>
              </a:buClr>
              <a:buFont typeface="Arial" panose="020B0604020202020204" pitchFamily="34" charset="0"/>
              <a:buChar char="•"/>
            </a:pPr>
            <a:r>
              <a:rPr lang="en-AU" dirty="0"/>
              <a:t>and technical staff</a:t>
            </a:r>
          </a:p>
          <a:p>
            <a:endParaRPr lang="en-US" dirty="0"/>
          </a:p>
        </p:txBody>
      </p:sp>
      <p:sp>
        <p:nvSpPr>
          <p:cNvPr id="3" name="Naslov 2"/>
          <p:cNvSpPr>
            <a:spLocks noGrp="1"/>
          </p:cNvSpPr>
          <p:nvPr>
            <p:ph type="title"/>
          </p:nvPr>
        </p:nvSpPr>
        <p:spPr/>
        <p:txBody>
          <a:bodyPr>
            <a:normAutofit/>
          </a:bodyPr>
          <a:lstStyle/>
          <a:p>
            <a:r>
              <a:rPr lang="en-AU" sz="2400" b="1" dirty="0" smtClean="0"/>
              <a:t>Few words about us</a:t>
            </a:r>
            <a:endParaRPr lang="en-AU" sz="2400" b="1" dirty="0"/>
          </a:p>
        </p:txBody>
      </p:sp>
    </p:spTree>
    <p:extLst>
      <p:ext uri="{BB962C8B-B14F-4D97-AF65-F5344CB8AC3E}">
        <p14:creationId xmlns:p14="http://schemas.microsoft.com/office/powerpoint/2010/main" val="3653434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lstStyle/>
          <a:p>
            <a:pPr marL="342900" lvl="0" indent="-342900" algn="just">
              <a:lnSpc>
                <a:spcPct val="150000"/>
              </a:lnSpc>
              <a:spcBef>
                <a:spcPct val="20000"/>
              </a:spcBef>
              <a:buClr>
                <a:schemeClr val="accent1"/>
              </a:buClr>
              <a:buFont typeface="Arial" pitchFamily="34" charset="0"/>
              <a:buChar char="•"/>
            </a:pPr>
            <a:endParaRPr lang="hr-HR" dirty="0" smtClean="0"/>
          </a:p>
          <a:p>
            <a:pPr marL="342900" lvl="0" indent="-342900" algn="just">
              <a:lnSpc>
                <a:spcPct val="150000"/>
              </a:lnSpc>
              <a:spcBef>
                <a:spcPct val="20000"/>
              </a:spcBef>
              <a:buClr>
                <a:schemeClr val="accent1"/>
              </a:buClr>
              <a:buFont typeface="Arial" pitchFamily="34" charset="0"/>
              <a:buChar char="•"/>
            </a:pPr>
            <a:r>
              <a:rPr lang="en-AU" dirty="0" smtClean="0"/>
              <a:t>rendering </a:t>
            </a:r>
            <a:r>
              <a:rPr lang="en-AU" dirty="0">
                <a:solidFill>
                  <a:srgbClr val="FF0000"/>
                </a:solidFill>
              </a:rPr>
              <a:t>decisions </a:t>
            </a:r>
            <a:r>
              <a:rPr lang="en-AU" dirty="0"/>
              <a:t>and imposing sanctions</a:t>
            </a:r>
          </a:p>
          <a:p>
            <a:pPr marL="342900" lvl="0" indent="-342900" algn="just">
              <a:lnSpc>
                <a:spcPct val="150000"/>
              </a:lnSpc>
              <a:spcBef>
                <a:spcPct val="20000"/>
              </a:spcBef>
              <a:buClr>
                <a:schemeClr val="accent1"/>
              </a:buClr>
              <a:buFont typeface="Arial" pitchFamily="34" charset="0"/>
              <a:buChar char="•"/>
            </a:pPr>
            <a:r>
              <a:rPr lang="en-AU" dirty="0"/>
              <a:t>giving </a:t>
            </a:r>
            <a:r>
              <a:rPr lang="en-AU" dirty="0">
                <a:solidFill>
                  <a:srgbClr val="FF0000"/>
                </a:solidFill>
              </a:rPr>
              <a:t>opinions </a:t>
            </a:r>
          </a:p>
          <a:p>
            <a:pPr marL="342900" lvl="0" indent="-342900" algn="just">
              <a:lnSpc>
                <a:spcPct val="150000"/>
              </a:lnSpc>
              <a:spcBef>
                <a:spcPct val="20000"/>
              </a:spcBef>
              <a:buClr>
                <a:schemeClr val="accent1"/>
              </a:buClr>
              <a:buFont typeface="Arial" pitchFamily="34" charset="0"/>
              <a:buChar char="•"/>
            </a:pPr>
            <a:r>
              <a:rPr lang="en-AU" dirty="0"/>
              <a:t>collecting and data check of public officials </a:t>
            </a:r>
            <a:r>
              <a:rPr lang="en-AU" dirty="0">
                <a:solidFill>
                  <a:srgbClr val="FF0000"/>
                </a:solidFill>
              </a:rPr>
              <a:t>assets declaration </a:t>
            </a:r>
          </a:p>
          <a:p>
            <a:pPr marL="342900" lvl="0" indent="-342900" algn="just">
              <a:lnSpc>
                <a:spcPct val="150000"/>
              </a:lnSpc>
              <a:spcBef>
                <a:spcPct val="20000"/>
              </a:spcBef>
              <a:buClr>
                <a:schemeClr val="accent1"/>
              </a:buClr>
              <a:buFont typeface="Arial" pitchFamily="34" charset="0"/>
              <a:buChar char="•"/>
            </a:pPr>
            <a:r>
              <a:rPr lang="en-AU" dirty="0"/>
              <a:t>giving instructions and </a:t>
            </a:r>
            <a:r>
              <a:rPr lang="en-AU" dirty="0">
                <a:solidFill>
                  <a:srgbClr val="FF0000"/>
                </a:solidFill>
              </a:rPr>
              <a:t>guidelines </a:t>
            </a:r>
          </a:p>
          <a:p>
            <a:pPr marL="342900" lvl="0" indent="-342900" algn="just">
              <a:lnSpc>
                <a:spcPct val="150000"/>
              </a:lnSpc>
              <a:spcBef>
                <a:spcPct val="20000"/>
              </a:spcBef>
              <a:buClr>
                <a:schemeClr val="accent1"/>
              </a:buClr>
              <a:buFont typeface="Arial" pitchFamily="34" charset="0"/>
              <a:buChar char="•"/>
            </a:pPr>
            <a:r>
              <a:rPr lang="en-AU" dirty="0">
                <a:solidFill>
                  <a:srgbClr val="FF0000"/>
                </a:solidFill>
              </a:rPr>
              <a:t>educational</a:t>
            </a:r>
            <a:r>
              <a:rPr lang="en-AU" dirty="0"/>
              <a:t> activities aimed at public officials</a:t>
            </a:r>
          </a:p>
          <a:p>
            <a:pPr marL="342900" lvl="0" indent="-342900" algn="just">
              <a:lnSpc>
                <a:spcPct val="150000"/>
              </a:lnSpc>
              <a:spcBef>
                <a:spcPct val="20000"/>
              </a:spcBef>
              <a:buClr>
                <a:schemeClr val="accent1"/>
              </a:buClr>
              <a:buFont typeface="Arial" pitchFamily="34" charset="0"/>
              <a:buChar char="•"/>
            </a:pPr>
            <a:r>
              <a:rPr lang="en-AU" dirty="0">
                <a:solidFill>
                  <a:srgbClr val="FF0000"/>
                </a:solidFill>
              </a:rPr>
              <a:t>co-operation</a:t>
            </a:r>
            <a:r>
              <a:rPr lang="en-AU" dirty="0"/>
              <a:t> - international cooperation and cooperation with other bodies </a:t>
            </a:r>
          </a:p>
          <a:p>
            <a:endParaRPr lang="en-US" dirty="0"/>
          </a:p>
        </p:txBody>
      </p:sp>
      <p:sp>
        <p:nvSpPr>
          <p:cNvPr id="3" name="Naslov 2"/>
          <p:cNvSpPr>
            <a:spLocks noGrp="1"/>
          </p:cNvSpPr>
          <p:nvPr>
            <p:ph type="title"/>
          </p:nvPr>
        </p:nvSpPr>
        <p:spPr/>
        <p:txBody>
          <a:bodyPr>
            <a:normAutofit/>
          </a:bodyPr>
          <a:lstStyle/>
          <a:p>
            <a:r>
              <a:rPr lang="en-US" sz="2400" b="1" dirty="0" smtClean="0"/>
              <a:t>Competence of the Commission</a:t>
            </a:r>
            <a:endParaRPr lang="en-US" sz="2400" b="1" dirty="0"/>
          </a:p>
        </p:txBody>
      </p:sp>
    </p:spTree>
    <p:extLst>
      <p:ext uri="{BB962C8B-B14F-4D97-AF65-F5344CB8AC3E}">
        <p14:creationId xmlns:p14="http://schemas.microsoft.com/office/powerpoint/2010/main" val="3116792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lstStyle/>
          <a:p>
            <a:pPr marL="342900" lvl="0" indent="-342900" algn="just">
              <a:spcBef>
                <a:spcPct val="20000"/>
              </a:spcBef>
              <a:buClr>
                <a:schemeClr val="accent1"/>
              </a:buClr>
              <a:buFont typeface="Arial" panose="020B0604020202020204" pitchFamily="34" charset="0"/>
              <a:buChar char="•"/>
            </a:pPr>
            <a:endParaRPr lang="hr-HR" sz="2000" u="sng" dirty="0" smtClean="0"/>
          </a:p>
          <a:p>
            <a:pPr marL="342900" lvl="0" indent="-342900" algn="just">
              <a:spcBef>
                <a:spcPct val="20000"/>
              </a:spcBef>
              <a:buClr>
                <a:schemeClr val="accent1"/>
              </a:buClr>
              <a:buFont typeface="Arial" panose="020B0604020202020204" pitchFamily="34" charset="0"/>
              <a:buChar char="•"/>
            </a:pPr>
            <a:r>
              <a:rPr lang="en-US" sz="2000" u="sng" dirty="0" smtClean="0">
                <a:solidFill>
                  <a:srgbClr val="FF0000"/>
                </a:solidFill>
              </a:rPr>
              <a:t>State </a:t>
            </a:r>
            <a:r>
              <a:rPr lang="en-US" sz="2000" u="sng" dirty="0">
                <a:solidFill>
                  <a:srgbClr val="FF0000"/>
                </a:solidFill>
              </a:rPr>
              <a:t>Officials</a:t>
            </a:r>
            <a:r>
              <a:rPr lang="en-US" sz="2000" dirty="0">
                <a:solidFill>
                  <a:srgbClr val="FF0000"/>
                </a:solidFill>
              </a:rPr>
              <a:t> </a:t>
            </a:r>
            <a:r>
              <a:rPr lang="en-US" sz="2000" dirty="0"/>
              <a:t>=&gt; elected by the citizens / appointed by the Parliament or the Government </a:t>
            </a:r>
            <a:endParaRPr lang="hr-HR" sz="2000" dirty="0" smtClean="0"/>
          </a:p>
          <a:p>
            <a:pPr marL="342900" lvl="0" indent="-342900" algn="just">
              <a:spcBef>
                <a:spcPct val="20000"/>
              </a:spcBef>
              <a:buClr>
                <a:schemeClr val="accent1"/>
              </a:buClr>
              <a:buFont typeface="Arial" panose="020B0604020202020204" pitchFamily="34" charset="0"/>
              <a:buChar char="•"/>
            </a:pPr>
            <a:endParaRPr lang="hr-HR" sz="2000" dirty="0"/>
          </a:p>
          <a:p>
            <a:pPr lvl="0" algn="just">
              <a:spcBef>
                <a:spcPct val="20000"/>
              </a:spcBef>
              <a:buClrTx/>
            </a:pPr>
            <a:r>
              <a:rPr lang="en-US" dirty="0"/>
              <a:t>(the President of the Republic, the Prime Minister, Ministers, Assistants of Ministers, Representatives in the Croatian Parliament </a:t>
            </a:r>
            <a:r>
              <a:rPr lang="en-US" dirty="0" err="1"/>
              <a:t>etc</a:t>
            </a:r>
            <a:r>
              <a:rPr lang="hr-HR" dirty="0"/>
              <a:t>.</a:t>
            </a:r>
            <a:r>
              <a:rPr lang="en-US" dirty="0"/>
              <a:t>)</a:t>
            </a:r>
          </a:p>
          <a:p>
            <a:pPr marL="342900" lvl="0" indent="-342900" algn="just">
              <a:spcBef>
                <a:spcPct val="20000"/>
              </a:spcBef>
              <a:buClrTx/>
              <a:buFont typeface="Arial" panose="020B0604020202020204" pitchFamily="34" charset="0"/>
              <a:buChar char="•"/>
            </a:pPr>
            <a:endParaRPr lang="en-US" sz="2000" dirty="0"/>
          </a:p>
          <a:p>
            <a:pPr marL="342900" lvl="0" indent="-342900" algn="just">
              <a:spcBef>
                <a:spcPct val="20000"/>
              </a:spcBef>
              <a:buClr>
                <a:schemeClr val="accent1"/>
              </a:buClr>
              <a:buFont typeface="Arial" panose="020B0604020202020204" pitchFamily="34" charset="0"/>
              <a:buChar char="•"/>
            </a:pPr>
            <a:r>
              <a:rPr lang="en-US" sz="2000" u="sng" dirty="0">
                <a:solidFill>
                  <a:srgbClr val="FF0000"/>
                </a:solidFill>
              </a:rPr>
              <a:t>Local Officials</a:t>
            </a:r>
            <a:r>
              <a:rPr lang="en-US" sz="2000" dirty="0">
                <a:solidFill>
                  <a:srgbClr val="FF0000"/>
                </a:solidFill>
              </a:rPr>
              <a:t> </a:t>
            </a:r>
            <a:r>
              <a:rPr lang="en-US" sz="2000" dirty="0"/>
              <a:t>=&gt; elected by the citizens </a:t>
            </a:r>
            <a:endParaRPr lang="hr-HR" sz="2000" dirty="0" smtClean="0"/>
          </a:p>
          <a:p>
            <a:pPr marL="342900" lvl="0" indent="-342900" algn="just">
              <a:spcBef>
                <a:spcPct val="20000"/>
              </a:spcBef>
              <a:buClr>
                <a:schemeClr val="accent1"/>
              </a:buClr>
              <a:buFont typeface="Arial" panose="020B0604020202020204" pitchFamily="34" charset="0"/>
              <a:buChar char="•"/>
            </a:pPr>
            <a:endParaRPr lang="en-US" sz="2000" dirty="0"/>
          </a:p>
          <a:p>
            <a:pPr lvl="0" algn="just">
              <a:spcBef>
                <a:spcPct val="20000"/>
              </a:spcBef>
              <a:buClrTx/>
            </a:pPr>
            <a:r>
              <a:rPr lang="en-US" dirty="0"/>
              <a:t>(County Prefects, Mayors, Heads of Municipalities and their deputies)</a:t>
            </a:r>
          </a:p>
          <a:p>
            <a:endParaRPr lang="hr-HR" dirty="0" smtClean="0"/>
          </a:p>
          <a:p>
            <a:r>
              <a:rPr lang="hr-HR" sz="2000" dirty="0"/>
              <a:t> </a:t>
            </a:r>
            <a:r>
              <a:rPr lang="hr-HR" sz="2000" dirty="0" smtClean="0"/>
              <a:t>          </a:t>
            </a:r>
            <a:r>
              <a:rPr lang="hr-HR" u="sng" dirty="0">
                <a:solidFill>
                  <a:srgbClr val="FF0000"/>
                </a:solidFill>
              </a:rPr>
              <a:t>New </a:t>
            </a:r>
            <a:r>
              <a:rPr lang="hr-HR" u="sng" dirty="0" err="1">
                <a:solidFill>
                  <a:srgbClr val="FF0000"/>
                </a:solidFill>
              </a:rPr>
              <a:t>Law</a:t>
            </a:r>
            <a:r>
              <a:rPr lang="hr-HR" u="sng" dirty="0">
                <a:solidFill>
                  <a:srgbClr val="FF0000"/>
                </a:solidFill>
              </a:rPr>
              <a:t> </a:t>
            </a:r>
            <a:r>
              <a:rPr lang="hr-HR" dirty="0">
                <a:solidFill>
                  <a:srgbClr val="FF0000"/>
                </a:solidFill>
              </a:rPr>
              <a:t>!! </a:t>
            </a:r>
            <a:r>
              <a:rPr lang="en-AE" dirty="0"/>
              <a:t>–</a:t>
            </a:r>
            <a:r>
              <a:rPr lang="hr-HR" dirty="0"/>
              <a:t> </a:t>
            </a:r>
            <a:r>
              <a:rPr lang="en-US" dirty="0"/>
              <a:t>more than 1200 new officials, mostly local level</a:t>
            </a:r>
            <a:endParaRPr lang="en-US" u="sng" dirty="0"/>
          </a:p>
          <a:p>
            <a:endParaRPr lang="en-US" dirty="0"/>
          </a:p>
        </p:txBody>
      </p:sp>
      <p:sp>
        <p:nvSpPr>
          <p:cNvPr id="3" name="Naslov 2"/>
          <p:cNvSpPr>
            <a:spLocks noGrp="1"/>
          </p:cNvSpPr>
          <p:nvPr>
            <p:ph type="title"/>
          </p:nvPr>
        </p:nvSpPr>
        <p:spPr/>
        <p:txBody>
          <a:bodyPr>
            <a:normAutofit/>
          </a:bodyPr>
          <a:lstStyle/>
          <a:p>
            <a:r>
              <a:rPr lang="en-US" sz="2400" b="1" dirty="0" smtClean="0"/>
              <a:t>Who are obliged entity</a:t>
            </a:r>
            <a:endParaRPr lang="en-US" sz="2400" b="1" dirty="0"/>
          </a:p>
        </p:txBody>
      </p:sp>
    </p:spTree>
    <p:extLst>
      <p:ext uri="{BB962C8B-B14F-4D97-AF65-F5344CB8AC3E}">
        <p14:creationId xmlns:p14="http://schemas.microsoft.com/office/powerpoint/2010/main" val="2657704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normAutofit/>
          </a:bodyPr>
          <a:lstStyle/>
          <a:p>
            <a:r>
              <a:rPr lang="en-US" dirty="0" smtClean="0">
                <a:effectLst>
                  <a:outerShdw blurRad="38100" dist="38100" dir="2700000" algn="tl">
                    <a:srgbClr val="000000">
                      <a:alpha val="43137"/>
                    </a:srgbClr>
                  </a:outerShdw>
                </a:effectLst>
              </a:rPr>
              <a:t>When exercising a public duty, obliged entities shall not put their private interest before the public interest.</a:t>
            </a:r>
            <a:endParaRPr lang="en-US" dirty="0" smtClean="0"/>
          </a:p>
          <a:p>
            <a:r>
              <a:rPr lang="en-US" i="1" dirty="0" smtClean="0">
                <a:solidFill>
                  <a:srgbClr val="FF0000"/>
                </a:solidFill>
                <a:effectLst>
                  <a:outerShdw blurRad="38100" dist="38100" dir="2700000" algn="tl">
                    <a:srgbClr val="000000">
                      <a:alpha val="43137"/>
                    </a:srgbClr>
                  </a:outerShdw>
                </a:effectLst>
              </a:rPr>
              <a:t>potential vs. real conflict of interest</a:t>
            </a:r>
            <a:endParaRPr lang="en-US" dirty="0" smtClean="0"/>
          </a:p>
          <a:p>
            <a:r>
              <a:rPr lang="en-US" dirty="0" smtClean="0"/>
              <a:t>A conflict of interest exists when the private interests of the obliged entity are in conflict with the public interest, and especially when:</a:t>
            </a:r>
          </a:p>
          <a:p>
            <a:endParaRPr lang="en-US" dirty="0" smtClean="0"/>
          </a:p>
          <a:p>
            <a:pPr marL="285750" indent="-285750">
              <a:buFont typeface="Arial" panose="020B0604020202020204" pitchFamily="34" charset="0"/>
              <a:buChar char="•"/>
            </a:pPr>
            <a:r>
              <a:rPr lang="en-US" dirty="0" smtClean="0"/>
              <a:t>private interest of the obliged entity </a:t>
            </a:r>
            <a:r>
              <a:rPr lang="en-US" dirty="0" smtClean="0">
                <a:solidFill>
                  <a:srgbClr val="FF0000"/>
                </a:solidFill>
              </a:rPr>
              <a:t>may affect </a:t>
            </a:r>
            <a:r>
              <a:rPr lang="en-US" dirty="0" smtClean="0"/>
              <a:t>their impartiality in performing public duty</a:t>
            </a:r>
          </a:p>
          <a:p>
            <a:pPr marL="285750" indent="-285750">
              <a:buFont typeface="Arial" panose="020B0604020202020204" pitchFamily="34" charset="0"/>
              <a:buChar char="•"/>
            </a:pPr>
            <a:r>
              <a:rPr lang="en-US" dirty="0" smtClean="0"/>
              <a:t>private interest of the obliged entity </a:t>
            </a:r>
            <a:r>
              <a:rPr lang="en-US" dirty="0" smtClean="0">
                <a:solidFill>
                  <a:srgbClr val="FF0000"/>
                </a:solidFill>
              </a:rPr>
              <a:t>has influenced or can reasonably be considered to have influenced </a:t>
            </a:r>
            <a:r>
              <a:rPr lang="en-US" dirty="0" smtClean="0"/>
              <a:t>their impartiality in performing public duty.</a:t>
            </a:r>
            <a:endParaRPr lang="hr-HR" dirty="0" smtClean="0"/>
          </a:p>
          <a:p>
            <a:pPr marL="285750" indent="-285750">
              <a:buFont typeface="Arial" panose="020B0604020202020204" pitchFamily="34" charset="0"/>
              <a:buChar char="•"/>
            </a:pPr>
            <a:endParaRPr lang="en-US" dirty="0" smtClean="0"/>
          </a:p>
          <a:p>
            <a:r>
              <a:rPr lang="en-US" dirty="0" smtClean="0">
                <a:solidFill>
                  <a:srgbClr val="FF0000"/>
                </a:solidFill>
              </a:rPr>
              <a:t>Private interest </a:t>
            </a:r>
            <a:r>
              <a:rPr lang="en-US" dirty="0" smtClean="0"/>
              <a:t>includes property and non-property benefits of the obliged persons and related persons.</a:t>
            </a:r>
            <a:endParaRPr lang="en-US" dirty="0"/>
          </a:p>
        </p:txBody>
      </p:sp>
      <p:sp>
        <p:nvSpPr>
          <p:cNvPr id="3" name="Naslov 2"/>
          <p:cNvSpPr>
            <a:spLocks noGrp="1"/>
          </p:cNvSpPr>
          <p:nvPr>
            <p:ph type="title"/>
          </p:nvPr>
        </p:nvSpPr>
        <p:spPr/>
        <p:txBody>
          <a:bodyPr>
            <a:normAutofit/>
          </a:bodyPr>
          <a:lstStyle/>
          <a:p>
            <a:r>
              <a:rPr lang="en-US" sz="2400" b="1" dirty="0" smtClean="0"/>
              <a:t>Conflict of interest</a:t>
            </a:r>
            <a:endParaRPr lang="en-US" sz="2400" b="1" dirty="0"/>
          </a:p>
        </p:txBody>
      </p:sp>
    </p:spTree>
    <p:extLst>
      <p:ext uri="{BB962C8B-B14F-4D97-AF65-F5344CB8AC3E}">
        <p14:creationId xmlns:p14="http://schemas.microsoft.com/office/powerpoint/2010/main" val="81085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normAutofit fontScale="85000" lnSpcReduction="10000"/>
          </a:bodyPr>
          <a:lstStyle/>
          <a:p>
            <a:pPr marL="285750" lvl="0" indent="-285750" algn="just">
              <a:buClr>
                <a:srgbClr val="F7403A"/>
              </a:buClr>
              <a:buFont typeface="Wingdings" panose="05000000000000000000" pitchFamily="2" charset="2"/>
              <a:buChar char="ü"/>
            </a:pPr>
            <a:endParaRPr lang="hr-HR" b="1" dirty="0" smtClean="0">
              <a:solidFill>
                <a:srgbClr val="FF0000"/>
              </a:solidFill>
            </a:endParaRPr>
          </a:p>
          <a:p>
            <a:pPr marL="285750" lvl="0" indent="-285750" algn="just">
              <a:buClr>
                <a:srgbClr val="F7403A"/>
              </a:buClr>
              <a:buFont typeface="Wingdings" panose="05000000000000000000" pitchFamily="2" charset="2"/>
              <a:buChar char="ü"/>
            </a:pPr>
            <a:r>
              <a:rPr lang="en-AU" sz="1900" b="1" dirty="0" smtClean="0">
                <a:solidFill>
                  <a:srgbClr val="FF0000"/>
                </a:solidFill>
              </a:rPr>
              <a:t>Avoidance/Delegation</a:t>
            </a:r>
            <a:r>
              <a:rPr lang="en-AU" sz="1900" dirty="0">
                <a:solidFill>
                  <a:srgbClr val="FF0000"/>
                </a:solidFill>
              </a:rPr>
              <a:t>: </a:t>
            </a:r>
            <a:r>
              <a:rPr lang="en-AU" sz="1900" dirty="0"/>
              <a:t>giving up a role to someone else (for example to deputy)</a:t>
            </a:r>
            <a:endParaRPr lang="hr-HR" sz="1900" dirty="0"/>
          </a:p>
          <a:p>
            <a:pPr lvl="0" algn="just">
              <a:buClr>
                <a:srgbClr val="F7403A"/>
              </a:buClr>
            </a:pPr>
            <a:endParaRPr lang="en-AU" sz="1900" dirty="0"/>
          </a:p>
          <a:p>
            <a:pPr marL="285750" lvl="0" indent="-285750" algn="just">
              <a:buClr>
                <a:srgbClr val="F7403A"/>
              </a:buClr>
              <a:buFont typeface="Wingdings" panose="05000000000000000000" pitchFamily="2" charset="2"/>
              <a:buChar char="ü"/>
            </a:pPr>
            <a:r>
              <a:rPr lang="en-AU" sz="1900" b="1" dirty="0">
                <a:solidFill>
                  <a:srgbClr val="FF0000"/>
                </a:solidFill>
              </a:rPr>
              <a:t>Disclosure/Declaration: </a:t>
            </a:r>
            <a:r>
              <a:rPr lang="en-AU" sz="1900" dirty="0"/>
              <a:t>if a Conflict of Interest is known to all parties involved through disclosure of it to them, this may allow the relationship to go ahead (for example, making it known that a Relative is applying for a job</a:t>
            </a:r>
            <a:r>
              <a:rPr lang="en-AU" sz="1900" dirty="0" smtClean="0"/>
              <a:t>)</a:t>
            </a:r>
            <a:endParaRPr lang="en-AU" sz="1900" dirty="0"/>
          </a:p>
          <a:p>
            <a:pPr marL="342900" lvl="0" indent="-342900" algn="just">
              <a:buClr>
                <a:srgbClr val="F7403A"/>
              </a:buClr>
              <a:buFont typeface="Wingdings" panose="05000000000000000000" pitchFamily="2" charset="2"/>
              <a:buChar char="ü"/>
            </a:pPr>
            <a:endParaRPr lang="en-AU" sz="1900" dirty="0"/>
          </a:p>
          <a:p>
            <a:pPr marL="285750" lvl="0" indent="-285750" algn="just">
              <a:buClr>
                <a:srgbClr val="F7403A"/>
              </a:buClr>
              <a:buFont typeface="Wingdings" panose="05000000000000000000" pitchFamily="2" charset="2"/>
              <a:buChar char="ü"/>
            </a:pPr>
            <a:r>
              <a:rPr lang="en-AU" sz="1900" b="1" dirty="0">
                <a:solidFill>
                  <a:srgbClr val="FF0000"/>
                </a:solidFill>
              </a:rPr>
              <a:t>Stepping back/Exemption: </a:t>
            </a:r>
            <a:r>
              <a:rPr lang="en-AU" sz="1900" dirty="0"/>
              <a:t>it may be appropriate for someone subject to a Conflict of Interest not to become involved in a decision that may be affected by the Conflict of Interest. </a:t>
            </a:r>
            <a:endParaRPr lang="hr-HR" sz="1900" dirty="0" smtClean="0"/>
          </a:p>
          <a:p>
            <a:pPr lvl="0" algn="just">
              <a:buClr>
                <a:srgbClr val="F7403A"/>
              </a:buClr>
            </a:pPr>
            <a:endParaRPr lang="hr-HR" sz="1900" dirty="0" smtClean="0"/>
          </a:p>
          <a:p>
            <a:pPr lvl="0" algn="just">
              <a:buClr>
                <a:srgbClr val="F7403A"/>
              </a:buClr>
            </a:pPr>
            <a:r>
              <a:rPr lang="en-AU" sz="1900" dirty="0" smtClean="0"/>
              <a:t>For </a:t>
            </a:r>
            <a:r>
              <a:rPr lang="en-AU" sz="1900" dirty="0"/>
              <a:t>example, where a </a:t>
            </a:r>
            <a:r>
              <a:rPr lang="hr-HR" sz="1900" dirty="0" smtClean="0"/>
              <a:t>r</a:t>
            </a:r>
            <a:r>
              <a:rPr lang="en-AU" sz="1900" dirty="0" smtClean="0"/>
              <a:t>elative </a:t>
            </a:r>
            <a:r>
              <a:rPr lang="en-AU" sz="1900" dirty="0"/>
              <a:t>of an </a:t>
            </a:r>
            <a:r>
              <a:rPr lang="en-AU" sz="1900" dirty="0" smtClean="0"/>
              <a:t>mayor </a:t>
            </a:r>
            <a:r>
              <a:rPr lang="en-AU" sz="1900" dirty="0"/>
              <a:t>applies for a job in the same city, arrangements could be made to ensure the mayor does not become involved in, or would not be in a position to influence any decision whether to hire the </a:t>
            </a:r>
            <a:r>
              <a:rPr lang="hr-HR" sz="1900" dirty="0" smtClean="0"/>
              <a:t>r</a:t>
            </a:r>
            <a:r>
              <a:rPr lang="en-AU" sz="1900" dirty="0" smtClean="0"/>
              <a:t>elative </a:t>
            </a:r>
            <a:r>
              <a:rPr lang="en-AU" sz="1900" dirty="0"/>
              <a:t>or not. </a:t>
            </a:r>
          </a:p>
          <a:p>
            <a:endParaRPr lang="en-US" dirty="0"/>
          </a:p>
        </p:txBody>
      </p:sp>
      <p:sp>
        <p:nvSpPr>
          <p:cNvPr id="3" name="Naslov 2"/>
          <p:cNvSpPr>
            <a:spLocks noGrp="1"/>
          </p:cNvSpPr>
          <p:nvPr>
            <p:ph type="title"/>
          </p:nvPr>
        </p:nvSpPr>
        <p:spPr/>
        <p:txBody>
          <a:bodyPr>
            <a:normAutofit/>
          </a:bodyPr>
          <a:lstStyle/>
          <a:p>
            <a:r>
              <a:rPr lang="en-US" sz="2400" b="1" dirty="0" smtClean="0"/>
              <a:t>Actions to be taken to avoid COI</a:t>
            </a:r>
            <a:endParaRPr lang="en-US" sz="2400" b="1" dirty="0"/>
          </a:p>
        </p:txBody>
      </p:sp>
    </p:spTree>
    <p:extLst>
      <p:ext uri="{BB962C8B-B14F-4D97-AF65-F5344CB8AC3E}">
        <p14:creationId xmlns:p14="http://schemas.microsoft.com/office/powerpoint/2010/main" val="3571969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normAutofit lnSpcReduction="10000"/>
          </a:bodyPr>
          <a:lstStyle/>
          <a:p>
            <a:r>
              <a:rPr lang="en-US" dirty="0" smtClean="0"/>
              <a:t>The obliged entity shall not </a:t>
            </a:r>
            <a:r>
              <a:rPr lang="en-US" dirty="0" smtClean="0">
                <a:solidFill>
                  <a:srgbClr val="FF0000"/>
                </a:solidFill>
              </a:rPr>
              <a:t>make decisions, i.e. participate in the adoption of decisions </a:t>
            </a:r>
            <a:r>
              <a:rPr lang="en-US" dirty="0" smtClean="0"/>
              <a:t>that affect their own business interest or the business interest </a:t>
            </a:r>
          </a:p>
          <a:p>
            <a:pPr marL="342900" indent="-342900">
              <a:buAutoNum type="alphaLcParenR"/>
            </a:pPr>
            <a:r>
              <a:rPr lang="en-US" dirty="0" smtClean="0"/>
              <a:t>of</a:t>
            </a:r>
            <a:r>
              <a:rPr lang="en-US" dirty="0" smtClean="0">
                <a:solidFill>
                  <a:srgbClr val="FF0000"/>
                </a:solidFill>
              </a:rPr>
              <a:t> persons </a:t>
            </a:r>
            <a:r>
              <a:rPr lang="en-US" dirty="0" smtClean="0"/>
              <a:t>related to them,</a:t>
            </a:r>
          </a:p>
          <a:p>
            <a:endParaRPr lang="en-US" dirty="0" smtClean="0"/>
          </a:p>
          <a:p>
            <a:r>
              <a:rPr lang="en-US" dirty="0" smtClean="0"/>
              <a:t>b) of the </a:t>
            </a:r>
            <a:r>
              <a:rPr lang="en-US" dirty="0" smtClean="0">
                <a:solidFill>
                  <a:srgbClr val="FF0000"/>
                </a:solidFill>
              </a:rPr>
              <a:t>employer </a:t>
            </a:r>
            <a:r>
              <a:rPr lang="en-US" dirty="0" smtClean="0"/>
              <a:t>with whom they were employed in the last two years before taking office</a:t>
            </a:r>
          </a:p>
          <a:p>
            <a:endParaRPr lang="en-US" dirty="0" smtClean="0"/>
          </a:p>
          <a:p>
            <a:r>
              <a:rPr lang="en-US" dirty="0" smtClean="0">
                <a:solidFill>
                  <a:srgbClr val="FF0000"/>
                </a:solidFill>
              </a:rPr>
              <a:t>Related persons:</a:t>
            </a:r>
          </a:p>
          <a:p>
            <a:r>
              <a:rPr lang="en-US" dirty="0" smtClean="0"/>
              <a:t>Family member of the obliged entity" is a spouse or extramarital partner of the obliged entity, formal and informal life partner, their blood relatives in the vertical line, brothers and sisters of the obliged entity and the adoptive parent or adoptee of the obliged entity,</a:t>
            </a:r>
          </a:p>
          <a:p>
            <a:r>
              <a:rPr lang="en-US" dirty="0" smtClean="0"/>
              <a:t>…and other persons who, according to other grounds and circumstances, may justifiably be considered to have an interest link with the obliged entity. </a:t>
            </a:r>
          </a:p>
          <a:p>
            <a:endParaRPr lang="en-US" dirty="0"/>
          </a:p>
        </p:txBody>
      </p:sp>
      <p:sp>
        <p:nvSpPr>
          <p:cNvPr id="3" name="Naslov 2"/>
          <p:cNvSpPr>
            <a:spLocks noGrp="1"/>
          </p:cNvSpPr>
          <p:nvPr>
            <p:ph type="title"/>
          </p:nvPr>
        </p:nvSpPr>
        <p:spPr/>
        <p:txBody>
          <a:bodyPr>
            <a:normAutofit/>
          </a:bodyPr>
          <a:lstStyle/>
          <a:p>
            <a:r>
              <a:rPr lang="en-US" sz="2400" b="1" dirty="0" smtClean="0"/>
              <a:t>Pre-employment restrictions</a:t>
            </a:r>
            <a:endParaRPr lang="en-US" sz="2400" b="1" dirty="0"/>
          </a:p>
        </p:txBody>
      </p:sp>
    </p:spTree>
    <p:extLst>
      <p:ext uri="{BB962C8B-B14F-4D97-AF65-F5344CB8AC3E}">
        <p14:creationId xmlns:p14="http://schemas.microsoft.com/office/powerpoint/2010/main" val="1513500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sz="quarter" idx="13"/>
          </p:nvPr>
        </p:nvSpPr>
        <p:spPr/>
        <p:txBody>
          <a:bodyPr/>
          <a:lstStyle/>
          <a:p>
            <a:r>
              <a:rPr lang="en-US" dirty="0" smtClean="0"/>
              <a:t>Article 18. prohibits obliged entities to be members of administrative bodies and supervisory boards of companies, boards of directors of institutions </a:t>
            </a:r>
            <a:r>
              <a:rPr lang="en-US" dirty="0" smtClean="0">
                <a:solidFill>
                  <a:srgbClr val="FF0000"/>
                </a:solidFill>
              </a:rPr>
              <a:t>during their tenure.  </a:t>
            </a:r>
          </a:p>
          <a:p>
            <a:endParaRPr lang="en-US" dirty="0" smtClean="0"/>
          </a:p>
          <a:p>
            <a:r>
              <a:rPr lang="en-US" dirty="0" smtClean="0"/>
              <a:t>Article 22 </a:t>
            </a:r>
            <a:r>
              <a:rPr lang="en-US" dirty="0" smtClean="0">
                <a:solidFill>
                  <a:srgbClr val="FF0000"/>
                </a:solidFill>
              </a:rPr>
              <a:t>prolongs this prohibition </a:t>
            </a:r>
            <a:r>
              <a:rPr lang="en-US" dirty="0" smtClean="0"/>
              <a:t>for obliged entities of the Act who, according to special laws, have the right to </a:t>
            </a:r>
            <a:r>
              <a:rPr lang="en-US" dirty="0" smtClean="0">
                <a:solidFill>
                  <a:srgbClr val="FF0000"/>
                </a:solidFill>
              </a:rPr>
              <a:t>salary compensation </a:t>
            </a:r>
            <a:r>
              <a:rPr lang="en-US" dirty="0" smtClean="0"/>
              <a:t>after the termination of duty, for the duration of the right to salary compensation. </a:t>
            </a:r>
          </a:p>
          <a:p>
            <a:endParaRPr lang="en-US" dirty="0" smtClean="0"/>
          </a:p>
          <a:p>
            <a:r>
              <a:rPr lang="en-US" dirty="0" smtClean="0"/>
              <a:t>The duration of salary compensation for obliged entities differs depending on whether they </a:t>
            </a:r>
            <a:r>
              <a:rPr lang="en-US" dirty="0" smtClean="0">
                <a:solidFill>
                  <a:srgbClr val="FF0000"/>
                </a:solidFill>
              </a:rPr>
              <a:t>are state officials (max 12 months) or local and regional officials ( max 6 months).</a:t>
            </a:r>
          </a:p>
          <a:p>
            <a:endParaRPr lang="hr-HR" dirty="0" smtClean="0">
              <a:solidFill>
                <a:srgbClr val="FF0000"/>
              </a:solidFill>
            </a:endParaRPr>
          </a:p>
          <a:p>
            <a:endParaRPr lang="en-US" dirty="0"/>
          </a:p>
        </p:txBody>
      </p:sp>
      <p:sp>
        <p:nvSpPr>
          <p:cNvPr id="3" name="Naslov 2"/>
          <p:cNvSpPr>
            <a:spLocks noGrp="1"/>
          </p:cNvSpPr>
          <p:nvPr>
            <p:ph type="title"/>
          </p:nvPr>
        </p:nvSpPr>
        <p:spPr/>
        <p:txBody>
          <a:bodyPr>
            <a:normAutofit/>
          </a:bodyPr>
          <a:lstStyle/>
          <a:p>
            <a:r>
              <a:rPr lang="en-US" sz="2400" b="1" dirty="0" smtClean="0"/>
              <a:t>Post-employment restrictions</a:t>
            </a:r>
            <a:endParaRPr lang="en-US" sz="2400" b="1" dirty="0"/>
          </a:p>
        </p:txBody>
      </p:sp>
    </p:spTree>
    <p:extLst>
      <p:ext uri="{BB962C8B-B14F-4D97-AF65-F5344CB8AC3E}">
        <p14:creationId xmlns:p14="http://schemas.microsoft.com/office/powerpoint/2010/main" val="29627511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TM01790491[[fn=Mylar]]</Template>
  <TotalTime>1592</TotalTime>
  <Words>1218</Words>
  <Application>Microsoft Office PowerPoint</Application>
  <PresentationFormat>Prikaz na zaslonu (4:3)</PresentationFormat>
  <Paragraphs>126</Paragraphs>
  <Slides>16</Slides>
  <Notes>0</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16</vt:i4>
      </vt:variant>
    </vt:vector>
  </HeadingPairs>
  <TitlesOfParts>
    <vt:vector size="23" baseType="lpstr">
      <vt:lpstr>Arial</vt:lpstr>
      <vt:lpstr>Calibri</vt:lpstr>
      <vt:lpstr>Corbel</vt:lpstr>
      <vt:lpstr>Tahoma</vt:lpstr>
      <vt:lpstr>Tunga</vt:lpstr>
      <vt:lpstr>Wingdings</vt:lpstr>
      <vt:lpstr>Mylar</vt:lpstr>
      <vt:lpstr>Legal regulation in general of the rules for preventing conflict of interests in the Croatia</vt:lpstr>
      <vt:lpstr>What will we talk about?</vt:lpstr>
      <vt:lpstr>Few words about us</vt:lpstr>
      <vt:lpstr>Competence of the Commission</vt:lpstr>
      <vt:lpstr>Who are obliged entity</vt:lpstr>
      <vt:lpstr>Conflict of interest</vt:lpstr>
      <vt:lpstr>Actions to be taken to avoid COI</vt:lpstr>
      <vt:lpstr>Pre-employment restrictions</vt:lpstr>
      <vt:lpstr>Post-employment restrictions</vt:lpstr>
      <vt:lpstr>Post –employment restrictions</vt:lpstr>
      <vt:lpstr>Post-employment restrictions</vt:lpstr>
      <vt:lpstr>Other measures to avoid CoI</vt:lpstr>
      <vt:lpstr>Asset declaration</vt:lpstr>
      <vt:lpstr>Obligation to declare</vt:lpstr>
      <vt:lpstr>Two types of  checks</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Integritet, odgovornost i mehanizmi pozivanja na odgovornost</dc:title>
  <dc:creator>Nataša Novaković</dc:creator>
  <cp:lastModifiedBy>Nataša Novaković</cp:lastModifiedBy>
  <cp:revision>64</cp:revision>
  <dcterms:created xsi:type="dcterms:W3CDTF">2019-05-08T06:19:43Z</dcterms:created>
  <dcterms:modified xsi:type="dcterms:W3CDTF">2023-01-17T07:35:57Z</dcterms:modified>
</cp:coreProperties>
</file>