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7" r:id="rId2"/>
    <p:sldId id="453" r:id="rId3"/>
    <p:sldId id="454" r:id="rId4"/>
    <p:sldId id="288" r:id="rId5"/>
    <p:sldId id="388" r:id="rId6"/>
    <p:sldId id="376" r:id="rId7"/>
    <p:sldId id="415" r:id="rId8"/>
    <p:sldId id="370" r:id="rId9"/>
    <p:sldId id="372" r:id="rId10"/>
    <p:sldId id="390" r:id="rId11"/>
    <p:sldId id="373" r:id="rId12"/>
    <p:sldId id="418" r:id="rId13"/>
    <p:sldId id="374" r:id="rId14"/>
    <p:sldId id="393" r:id="rId15"/>
    <p:sldId id="439" r:id="rId16"/>
    <p:sldId id="450" r:id="rId17"/>
    <p:sldId id="440" r:id="rId18"/>
    <p:sldId id="456" r:id="rId19"/>
    <p:sldId id="457" r:id="rId20"/>
    <p:sldId id="458" r:id="rId21"/>
    <p:sldId id="452" r:id="rId22"/>
    <p:sldId id="451" r:id="rId23"/>
    <p:sldId id="449" r:id="rId24"/>
    <p:sldId id="445" r:id="rId25"/>
    <p:sldId id="446" r:id="rId26"/>
    <p:sldId id="447" r:id="rId27"/>
    <p:sldId id="448" r:id="rId28"/>
    <p:sldId id="377" r:id="rId29"/>
    <p:sldId id="455" r:id="rId30"/>
    <p:sldId id="361" r:id="rId31"/>
    <p:sldId id="315" r:id="rId32"/>
    <p:sldId id="397" r:id="rId33"/>
    <p:sldId id="330" r:id="rId34"/>
    <p:sldId id="441" r:id="rId35"/>
    <p:sldId id="442" r:id="rId36"/>
    <p:sldId id="443" r:id="rId37"/>
    <p:sldId id="444" r:id="rId38"/>
    <p:sldId id="399" r:id="rId39"/>
    <p:sldId id="398" r:id="rId40"/>
    <p:sldId id="362" r:id="rId41"/>
    <p:sldId id="420" r:id="rId42"/>
    <p:sldId id="419" r:id="rId43"/>
    <p:sldId id="402" r:id="rId44"/>
    <p:sldId id="344" r:id="rId45"/>
    <p:sldId id="421" r:id="rId46"/>
    <p:sldId id="403" r:id="rId47"/>
    <p:sldId id="405" r:id="rId48"/>
    <p:sldId id="331" r:id="rId49"/>
    <p:sldId id="332" r:id="rId50"/>
    <p:sldId id="435" r:id="rId51"/>
    <p:sldId id="345" r:id="rId52"/>
    <p:sldId id="266" r:id="rId53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13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FF6A180-41C0-4ACF-A81E-32AE2922E1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6B13AF-0C12-47B0-852C-1B244C0ACB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E9A813-AB19-40FE-AA1D-251F94B47544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27800E-D350-4690-99F5-60FFF4073C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35A93B-D95F-4BCD-903E-3D4BC54B7E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2C0191-E9B4-4F21-9C1D-CEE317B5D5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C19F17F-6987-451D-96FA-61E781E75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F60EFB-DA11-44EC-9B8A-415A58933F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828024-A45A-4E6A-9E65-4829983BD952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81DFA9C-13CE-418F-856C-57CDB6A042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7C3111D9-FBA4-4A6A-B3FA-9699CBE20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E2EF59-A09A-4EEC-9623-60591977EC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7B3733-8A83-42DD-BDDD-3AC177B01E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FD495ED-63C4-490D-B241-3F465E98892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>
            <a:extLst>
              <a:ext uri="{FF2B5EF4-FFF2-40B4-BE49-F238E27FC236}">
                <a16:creationId xmlns:a16="http://schemas.microsoft.com/office/drawing/2014/main" id="{0746FE10-0CFE-4438-BAA0-A8AF903784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0400" y="803275"/>
            <a:ext cx="5356225" cy="4016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>
            <a:extLst>
              <a:ext uri="{FF2B5EF4-FFF2-40B4-BE49-F238E27FC236}">
                <a16:creationId xmlns:a16="http://schemas.microsoft.com/office/drawing/2014/main" id="{F0188636-C033-4BCF-A971-A295A14E65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3252" name="Zástupný symbol pro číslo snímku 3">
            <a:extLst>
              <a:ext uri="{FF2B5EF4-FFF2-40B4-BE49-F238E27FC236}">
                <a16:creationId xmlns:a16="http://schemas.microsoft.com/office/drawing/2014/main" id="{4F051645-A097-4D60-BBBA-C83E4B12F0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78C5A1F-194B-4FB3-A488-0745E0CD9DE6}" type="slidenum">
              <a:rPr lang="cs-CZ" altLang="cs-CZ">
                <a:solidFill>
                  <a:schemeClr val="tx2"/>
                </a:solidFill>
                <a:latin typeface="Arial" panose="020B0604020202020204" pitchFamily="34" charset="0"/>
              </a:rPr>
              <a:pPr/>
              <a:t>2</a:t>
            </a:fld>
            <a:endParaRPr lang="cs-CZ" altLang="cs-CZ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015CC3-3237-41FF-A0CA-A9655719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13CB-1912-4752-A211-054F2436DC1A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AAF8F9-A480-41FF-ACE3-F7B15D38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003386-38F9-49B8-8EED-3CDEECA6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600B-80F9-454C-9661-58E67F6B143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357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85F240-18B7-4D9C-841F-9FB347AF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1ADDD-86DE-4A8E-B15A-03B7983BB79C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4126C1-ABB4-417B-8262-1F569E6E6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161C23-08C6-49C0-94FE-9F455EE5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43BE2-A1D3-4EE4-89E3-719C38ADBE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0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1E658E-D0E7-4464-8EC6-C1380E4A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E46A-C0FE-4A41-AED4-22DCDB7952DB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4ADC60-8526-4761-9A9C-9A782D59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3B34E-8D61-4D41-A8BC-A76EE172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9B9BD-8461-4CA2-A663-24064AEEEC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173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327478-1CC4-4BDE-A718-C0C53B75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D50FE-3835-47B7-8D49-3F6FF65EE80A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831FD8-3D80-4249-A617-04E18543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FC8FE5-2D02-44BF-BBE9-67A11203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67F97-F170-4AD3-B35C-604B536ED5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226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52BE06-FE7C-4A65-8B61-C816D81E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21A75-456A-47B4-B442-CAE18C66AD3F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C16DEC-8B02-4C11-BC91-8C0EF634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8AA16F-21C5-4CAB-AD0A-E349021A8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B1AC-A436-4CE0-B258-9B0C1C661C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906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F045D96A-006B-472F-B7E1-5BAE7160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16931-1D9C-4AB5-97A0-7BDFFB6CBDA6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6589FD9-9242-4C27-9695-A3489B4F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7E960F5-9279-43C0-A8F6-210AF798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B3140-0E8A-4B98-813E-BCCF6984A7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39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EDBA0EE6-2585-4A94-9A00-5250C079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A02F-0009-448F-B164-8C0ED116DE95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688CFEC9-B0DD-473D-AC25-6BA53522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61EF10E8-9D09-44C8-8271-654EABEFB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76991-CCAB-4B1D-88C0-D516170E39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161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3EBBF54F-4DED-4E1E-9ABC-6A0902DF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F5B2-6997-4F6D-91B3-02EE1EA0D07E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B4B53848-C4D9-42AB-9110-0F47E925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085C97DC-D7A2-4575-ABD6-AC3818E0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E6832-80D7-43F5-949F-565A27C44D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18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9505D794-65B5-4B0D-94A5-ACC4E97F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4268-7834-496D-B7F5-AC9332481430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C441320F-1CA3-4EEC-946E-293C1DA2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B51BB5C-3FB4-415B-8975-106DE02D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FD6CE-F04E-4BDA-9B21-598C9D2D22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85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F830385C-3092-4828-957A-3D5BB35C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B487-2D64-4008-A73E-D67231F0DADB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BD3FD1D-D85C-42BE-95E5-5D28E7C8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3925E47-4594-4B7C-8144-718833F7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41B2A-DEE2-4385-8861-156C66BD24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96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D137F18E-915A-4B02-9182-D8F35A5A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1A76-22F5-4CB3-BEE2-B5AF659A711E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5C9EFFD-9BE1-444C-9CEF-3DC9C843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3C58FC8B-6ECD-45CD-85C5-B1BDC381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0611-680B-47B3-8BF7-5C128CB437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25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9573B680-AC96-46E8-BE20-822BC51672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7CE005B4-7F1B-415E-91F2-8FA8CDEC36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7B60BD-BD7A-466C-90CD-B7A1E105F9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E652-587F-4F8E-91D6-2D88558FC4A8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FD7D6D-51A4-426F-9B29-5898666E4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BDB7BB-AC43-43D6-93E6-D3A52D9FF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19D5311-B1D7-4FE7-8A54-151157119BB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oznam@msp.justice.cz" TargetMode="External"/><Relationship Id="rId2" Type="http://schemas.openxmlformats.org/officeDocument/2006/relationships/hyperlink" Target="mailto:korupce@msp.justice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znamovatel.justice.cz/kdy-se-muze-oznamovatel-obratit-primo-na-verejnost/" TargetMode="External"/><Relationship Id="rId2" Type="http://schemas.openxmlformats.org/officeDocument/2006/relationships/hyperlink" Target="https://oznamovatel.justice.cz/chci-podat-oznameni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fcr.cz/cs/legislativa/metodiky" TargetMode="External"/><Relationship Id="rId3" Type="http://schemas.openxmlformats.org/officeDocument/2006/relationships/hyperlink" Target="https://www.bis.cz/" TargetMode="External"/><Relationship Id="rId7" Type="http://schemas.openxmlformats.org/officeDocument/2006/relationships/hyperlink" Target="https://thefightagainstcorruption.org/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korupc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ansparency.org/" TargetMode="External"/><Relationship Id="rId11" Type="http://schemas.openxmlformats.org/officeDocument/2006/relationships/hyperlink" Target="https://www.oziveni.cz/wp-content/uploads/2011/09/metodika_FINAL.pdf" TargetMode="External"/><Relationship Id="rId5" Type="http://schemas.openxmlformats.org/officeDocument/2006/relationships/hyperlink" Target="http://cslav.justice.cz/InfoData/uvod.html" TargetMode="External"/><Relationship Id="rId10" Type="http://schemas.openxmlformats.org/officeDocument/2006/relationships/hyperlink" Target="http://www.mfcr.cz/assets/cs/media/Metodika_2016_Metodicky-pokyn-CHJ-c-3.pdf" TargetMode="External"/><Relationship Id="rId4" Type="http://schemas.openxmlformats.org/officeDocument/2006/relationships/hyperlink" Target="http://www.policie.cz/statistiky-kriminalita.aspx" TargetMode="External"/><Relationship Id="rId9" Type="http://schemas.openxmlformats.org/officeDocument/2006/relationships/hyperlink" Target="http://www.mfcr.cz/cs/legislativa/metodiky/2016/metodicky-pokyn-chj-c-2--metodika-rizeni-24501" TargetMode="Externa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932F28B0-237F-4101-B4BF-4C3798244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425" y="1700213"/>
            <a:ext cx="7127875" cy="36734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Školení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protikorupční problematiky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k protikorupčnímu vzdělávání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Praha, 19. května 2022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TextovéPole 1">
            <a:extLst>
              <a:ext uri="{FF2B5EF4-FFF2-40B4-BE49-F238E27FC236}">
                <a16:creationId xmlns:a16="http://schemas.microsoft.com/office/drawing/2014/main" id="{34D3CF0A-BDD0-4F44-96A6-A76D56E60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981075"/>
            <a:ext cx="2519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ambria" panose="02040503050406030204" pitchFamily="18" charset="0"/>
              </a:rPr>
              <a:t>Ministerstvo spravedlnosti</a:t>
            </a:r>
          </a:p>
        </p:txBody>
      </p:sp>
      <p:pic>
        <p:nvPicPr>
          <p:cNvPr id="2052" name="Obrázek 5">
            <a:extLst>
              <a:ext uri="{FF2B5EF4-FFF2-40B4-BE49-F238E27FC236}">
                <a16:creationId xmlns:a16="http://schemas.microsoft.com/office/drawing/2014/main" id="{2EC5A221-A53D-4F51-9CE4-702125222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603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67E3E0-22C9-4C1A-930B-D9A821B2C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Malá korupce: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korupce v regionálním fotbale,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podplácení dopravních policistů.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Využít příklady z praxe daného úřadu.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Velká korupce: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organizovaná skupina lidí,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sofistikovaná činnost (často dlouhodobá),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pronikání organizovaných skupin do veřejné sféry.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1E419-B5BD-47FC-8DB4-1F04F72BB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Úplatek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0A361C-156B-4F33-933E-0C85F7FAF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3187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4400" dirty="0">
                <a:latin typeface="Arial" panose="020B0604020202020204" pitchFamily="34" charset="0"/>
                <a:cs typeface="Arial" panose="020B0604020202020204" pitchFamily="34" charset="0"/>
              </a:rPr>
              <a:t>Definice úplatku dle § 334 TZ (z. č. 40/2009 Sb., trestní zákoník):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„Úplatkem se rozumí neoprávněná výhoda spočívající v přímém majetkovém obohacení nebo jiném zvýhodnění, které se dostává nebo má dostat uplácené osobě nebo s jejím souhlasem jiné osobě,  a na kterou není nárok.“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Různé formy úplatku: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peníze,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informace,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hmotné dary,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zvýhodnění známých,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„sponzorský dar“,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další výhody a služby.</a:t>
            </a:r>
          </a:p>
        </p:txBody>
      </p:sp>
      <p:pic>
        <p:nvPicPr>
          <p:cNvPr id="12292" name="Obrázek 5">
            <a:extLst>
              <a:ext uri="{FF2B5EF4-FFF2-40B4-BE49-F238E27FC236}">
                <a16:creationId xmlns:a16="http://schemas.microsoft.com/office/drawing/2014/main" id="{4B0C3883-8DDD-47A2-8192-72C5493F0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67E43B-78E6-4B4B-971E-37F33BA89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3276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Interakce, ptát se posluchačů, co si představují pod jednotlivými body. 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Úplatky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patří mezi nejčastější formy korupce, protože oběma stranám mohou přinést značný, i když neoprávněný prospěch.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Formy úplatku - peníze, věcné plnění, protislužby, společenské výhody, nepotismus, klientelismus.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úplatku - od minimálních částek až po stovky miliónů.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Rozsah zapojených osob – min. dvě, ale mohou to být desítky.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Složitost - od primitivního předání úplatku po složité toky peněz.</a:t>
            </a:r>
          </a:p>
          <a:p>
            <a:pPr algn="just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Délka procesů - od jednorázové korupce po dlouhodobou organizovanou aktivitu.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EDF75-50D2-422F-B4BE-6325C8E40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Prevence/represe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E41BC36-2DB5-4537-A688-114A879964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423276" cy="4480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731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Prevence</a:t>
                      </a:r>
                    </a:p>
                  </a:txBody>
                  <a:tcPr marL="91430" marR="91430"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</a:t>
                      </a:r>
                    </a:p>
                  </a:txBody>
                  <a:tcPr marL="91430" marR="91430" marT="45673" marB="456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19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odsouzení a odmítání korupce,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morální integrita občanů,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nastavení pravidel a trestnost,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protikorupční strategie,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osvěta občanů,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transparentnost,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vyspělá organizační kultura,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osobní příklad</a:t>
                      </a:r>
                    </a:p>
                    <a:p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673" marB="4567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nezávislé vyšetřování,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efektivní postih a došetření kauz,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oznamování</a:t>
                      </a: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korupce,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spolupráce občanů s příslušnými orgány,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vyvození zodpovědnosti.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673" marB="456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350" name="Obrázek 5">
            <a:extLst>
              <a:ext uri="{FF2B5EF4-FFF2-40B4-BE49-F238E27FC236}">
                <a16:creationId xmlns:a16="http://schemas.microsoft.com/office/drawing/2014/main" id="{4B305694-35C7-49B2-B470-9F0438E27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>
            <a:extLst>
              <a:ext uri="{FF2B5EF4-FFF2-40B4-BE49-F238E27FC236}">
                <a16:creationId xmlns:a16="http://schemas.microsoft.com/office/drawing/2014/main" id="{7D3B41A8-448C-4D06-A92C-9BBC15A72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184775"/>
          </a:xfrm>
        </p:spPr>
        <p:txBody>
          <a:bodyPr/>
          <a:lstStyle/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U nás 25% prevence, 75% represe.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Ve světě 75% prevence, 25% represe.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Na začátku školení bylo zmíněno, že cílem tohoto školení je prevence.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0FAA0-C09A-4868-87AC-22364665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Oznamování podezření na korupci v rámci organizace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B2DD6D6-0DB7-449D-B0D0-776170F64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9244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Podání oznámení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osobní jednání u nadřízeného, případně jeho nadřízeného,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kontaktovat pověřenou osobu pro příjem oznámení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prošetřovatele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nahlásit na protikorupční linku (e-mail),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požádat o pomoc ombudsmana, orgány činné v trestním řízení,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jako krajní možnost zapojit média.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Ochrana oznamovatelů: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podle směrnice „o ochraně oznamovatelů“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podle nařízení vlády č. 145/2015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8" name="Obrázek 5">
            <a:extLst>
              <a:ext uri="{FF2B5EF4-FFF2-40B4-BE49-F238E27FC236}">
                <a16:creationId xmlns:a16="http://schemas.microsoft.com/office/drawing/2014/main" id="{D1D867E1-74A1-4E49-A744-04AE5845D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C5522A-73F3-42D8-B0E6-3AF7B366A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 rtlCol="0">
            <a:normAutofit fontScale="4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i="1" dirty="0">
                <a:latin typeface="Arial" panose="020B0604020202020204" pitchFamily="34" charset="0"/>
                <a:cs typeface="Arial" panose="020B0604020202020204" pitchFamily="34" charset="0"/>
              </a:rPr>
              <a:t>Předchozí slajd doplnit podle specifik úřadu, vyplnit platné údaje (mail, tel. číslo, jméno…).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u="sng" dirty="0">
                <a:latin typeface="Arial" panose="020B0604020202020204" pitchFamily="34" charset="0"/>
                <a:cs typeface="Arial" panose="020B0604020202020204" pitchFamily="34" charset="0"/>
              </a:rPr>
              <a:t>Ukázka údajů (Ministerstvo spravedlnosti)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 podání oznámení může pracovník využít:</a:t>
            </a:r>
          </a:p>
          <a:p>
            <a:pPr>
              <a:buFont typeface="Arial" charset="0"/>
              <a:buChar char="•"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protikorupční telefonní linky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221 997 595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Arial" charset="0"/>
              <a:buChar char="•"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protikorupční e-mailová adresy </a:t>
            </a:r>
            <a:r>
              <a:rPr lang="cs-CZ" sz="4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korupce@msp.justice.cz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buFont typeface="Arial" charset="0"/>
              <a:buChar char="•"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adresy pro poštovní styk:  Ministerstvo spravedlnosti 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		odbor kontroly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			Vyšehradská 16, 128 10 Praha 2</a:t>
            </a:r>
          </a:p>
          <a:p>
            <a:pPr>
              <a:buFont typeface="Arial" charset="0"/>
              <a:buChar char="•"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součástí systému pro oznámení podezření na korupci je rovněž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schránka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, umístěná na dveřích nepoužívaného vchodu budovy Ministerstva spravedlnosti, určená pro oznámení na podezření ze spáchání protiprávního jednání státních zaměstnanců ve služebním úřadu dle nařízení vlády č. 145/2015 Sb.</a:t>
            </a:r>
          </a:p>
          <a:p>
            <a:pPr>
              <a:buFont typeface="Arial" charset="0"/>
              <a:buChar char="•"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e-mailová adresa </a:t>
            </a:r>
            <a:r>
              <a:rPr lang="cs-CZ" sz="4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oznam@msp.justice.cz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Oznámení by mělo obsahovat následující informace: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identifikace osob podezřelých ze spáchání protiprávního nebo nepřípustného jednání a všech zúčastněných osob, případně osob profitujících z protiprávního nebo nepřípustného jednání,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podrobný a souvislý popis protiprávního nebo nepřípustného jednání včetně časového sledu,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konkrétní důkazy o protiprávním nebo nepřípustném jednání nebo jiné konkrétní poznatky podporující podezření ze spáchání protiprávního nebo nepřípustného jednání.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7DE06-B6EC-46CE-B8C7-CA5F40C4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oznamovatelů</a:t>
            </a:r>
          </a:p>
        </p:txBody>
      </p:sp>
      <p:sp>
        <p:nvSpPr>
          <p:cNvPr id="18435" name="Zástupný symbol pro obsah 4">
            <a:extLst>
              <a:ext uri="{FF2B5EF4-FFF2-40B4-BE49-F238E27FC236}">
                <a16:creationId xmlns:a16="http://schemas.microsoft.com/office/drawing/2014/main" id="{FD860059-642D-45B1-881B-E952C9F1E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1701"/>
            <a:ext cx="8074025" cy="452596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Nařízení vlády č. 145/2015: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Státní zaměstnanec, který oznámí podezření ze spáchání protiprávního jednání </a:t>
            </a:r>
            <a:r>
              <a:rPr lang="cs-CZ" alt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představeným, státním zaměstnancem, jiným zaměstnancem nebo osobou ve služebním poměru podle jiného právního předpisu při výkonu státní služby, práce nebo veřejné funkce nebo v souvislosti s ním podle NV č.145/2015 nebo postupem podle jiného právního předpisu, a to i anonymně, </a:t>
            </a:r>
            <a:r>
              <a:rPr lang="cs-CZ" altLang="cs-CZ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nesmí být v souvislosti s tímto jednáním postižen, znevýhodněn nebo vystaven nátlaku.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cs-CZ" altLang="cs-CZ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7DE06-B6EC-46CE-B8C7-CA5F40C4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oznamovatelů</a:t>
            </a:r>
          </a:p>
        </p:txBody>
      </p:sp>
      <p:sp>
        <p:nvSpPr>
          <p:cNvPr id="18435" name="Zástupný symbol pro obsah 4">
            <a:extLst>
              <a:ext uri="{FF2B5EF4-FFF2-40B4-BE49-F238E27FC236}">
                <a16:creationId xmlns:a16="http://schemas.microsoft.com/office/drawing/2014/main" id="{FD860059-642D-45B1-881B-E952C9F1E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1701"/>
            <a:ext cx="8074025" cy="452596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Směrnice „o ochraně oznamovatelů“</a:t>
            </a:r>
            <a:endParaRPr lang="cs-CZ" altLang="cs-CZ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cs-CZ" altLang="cs-CZ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sz="1800" dirty="0"/>
              <a:t>Ochrana oznamovatelů spočívá zejména: </a:t>
            </a:r>
          </a:p>
          <a:p>
            <a:pPr algn="just" eaLnBrk="1" hangingPunct="1">
              <a:buFont typeface="Arial" panose="020B0604020202020204" pitchFamily="34" charset="0"/>
              <a:buAutoNum type="alphaLcParenR"/>
            </a:pPr>
            <a:r>
              <a:rPr lang="cs-CZ" sz="1800" dirty="0"/>
              <a:t>ve vytvoření zabezpečených kanálů pro hlášení protiprávního jednání zjištěného na pracovišti, </a:t>
            </a:r>
          </a:p>
          <a:p>
            <a:pPr algn="just" eaLnBrk="1" hangingPunct="1">
              <a:buFont typeface="Arial" panose="020B0604020202020204" pitchFamily="34" charset="0"/>
              <a:buAutoNum type="alphaLcParenR"/>
            </a:pPr>
            <a:r>
              <a:rPr lang="cs-CZ" sz="1800" dirty="0"/>
              <a:t>v zajištění ochrany totožnosti oznamovatele a důvěrnosti oznamovaných informací, a </a:t>
            </a:r>
          </a:p>
          <a:p>
            <a:pPr algn="just" eaLnBrk="1" hangingPunct="1">
              <a:buFont typeface="Arial" panose="020B0604020202020204" pitchFamily="34" charset="0"/>
              <a:buAutoNum type="alphaLcParenR"/>
            </a:pPr>
            <a:r>
              <a:rPr lang="cs-CZ" sz="1800" dirty="0"/>
              <a:t>v ochraně oznamovatele před odvetnými opatřeními za podání oznámení (např. v podobě ukončení pracovního poměru, snížení osobního příplatku, převedení na jinou práci, ostrakizace, apod.) Pokud oznamovatel za stanovených podmínek oznámí protiprávní jednání, nesmí být v souvislosti s touto skutečností nijak znevýhodněn nebo poškozen! 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28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7DE06-B6EC-46CE-B8C7-CA5F40C4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oznamovatelů</a:t>
            </a:r>
          </a:p>
        </p:txBody>
      </p:sp>
      <p:sp>
        <p:nvSpPr>
          <p:cNvPr id="18435" name="Zástupný symbol pro obsah 4">
            <a:extLst>
              <a:ext uri="{FF2B5EF4-FFF2-40B4-BE49-F238E27FC236}">
                <a16:creationId xmlns:a16="http://schemas.microsoft.com/office/drawing/2014/main" id="{FD860059-642D-45B1-881B-E952C9F1E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1701"/>
            <a:ext cx="8074025" cy="452596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Směrnice „o ochraně oznamovatelů“</a:t>
            </a:r>
            <a:endParaRPr lang="cs-CZ" altLang="cs-CZ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cs-CZ" altLang="cs-CZ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sz="1400" dirty="0"/>
              <a:t>Směrnice vymezuje oblasti, jejichž porušení lze oznamovat v chráněném režimu. Je přitom jedno, zda dané porušení naplňuje skutkovou podstatou přestupku, trestného činu, nebo zda se jedná o „pouhé“ nesplnění zákonných povinností.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sz="1400" dirty="0"/>
              <a:t>Těmito oblastmi jsou: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zadávání veřejných zakázek;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finanční služby, produkty a trhy a předcházení praní peněz a financování terorismu;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bezpečnost a soulad výrobků s předpisy;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bezpečnost dopravy;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ochrana životního prostředí;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radiační ochrana a jaderná bezpečnost;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bezpečnost potravin a krmiv, zdraví a dobré životní podmínky zvířat;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veřejné zdraví;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ochrana spotřebitele, a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400" dirty="0"/>
              <a:t>ochrana soukromí a osobních údajů a bezpečnost sítí a informačních systémů.</a:t>
            </a: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7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843502F-BE75-42B4-9806-5307DB889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798513"/>
            <a:ext cx="6451600" cy="692150"/>
          </a:xfrm>
        </p:spPr>
        <p:txBody>
          <a:bodyPr/>
          <a:lstStyle/>
          <a:p>
            <a:pPr algn="ctr" eaLnBrk="1" hangingPunct="1"/>
            <a:r>
              <a:rPr lang="cs-CZ" altLang="cs-CZ" sz="2800" cap="none">
                <a:latin typeface="Arial" panose="020B0604020202020204" pitchFamily="34" charset="0"/>
                <a:cs typeface="Arial" panose="020B0604020202020204" pitchFamily="34" charset="0"/>
              </a:rPr>
              <a:t>Úvodní poznámka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273D35C-7848-47C2-A1D0-145084102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308850" cy="4897437"/>
          </a:xfrm>
        </p:spPr>
        <p:txBody>
          <a:bodyPr/>
          <a:lstStyle/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r>
              <a:rPr lang="cs-CZ" altLang="cs-CZ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Prezentaci je nutné přizpůsobit specifikám organizace a komu je určena. Je potřeba doplnit konkrétní údaje a seznámit se s vnitřními předpisy (etický kodex, jak podávat oznámení na podezření na korupci, interní protikorupční program…)</a:t>
            </a: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algn="just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" indent="-107950" eaLnBrk="1" hangingPunct="1"/>
            <a:endParaRPr lang="cs-CZ" alt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7DE06-B6EC-46CE-B8C7-CA5F40C4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oznamovatelů</a:t>
            </a:r>
          </a:p>
        </p:txBody>
      </p:sp>
      <p:sp>
        <p:nvSpPr>
          <p:cNvPr id="18435" name="Zástupný symbol pro obsah 4">
            <a:extLst>
              <a:ext uri="{FF2B5EF4-FFF2-40B4-BE49-F238E27FC236}">
                <a16:creationId xmlns:a16="http://schemas.microsoft.com/office/drawing/2014/main" id="{FD860059-642D-45B1-881B-E952C9F1E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1701"/>
            <a:ext cx="8074025" cy="4525962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Směrnice „o ochraně oznamovatelů“</a:t>
            </a:r>
            <a:endParaRPr lang="cs-CZ" altLang="cs-CZ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cs-CZ" altLang="cs-CZ" sz="24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sz="1600" dirty="0"/>
              <a:t>V chráněném režimu Směrnice </a:t>
            </a:r>
            <a:r>
              <a:rPr lang="cs-CZ" sz="1600" u="sng" dirty="0"/>
              <a:t>lze oznamovat</a:t>
            </a:r>
            <a:r>
              <a:rPr lang="cs-CZ" sz="1600" dirty="0"/>
              <a:t> protiprávní jednání jedním ze tří způsobů: 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cs-CZ" sz="1600" dirty="0"/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600" dirty="0"/>
              <a:t>Oznámení prostřednictvím vnitřního oznamovacího systému Vybraní zaměstnavatelé mají povinnost zavést zabezpečený vnitřní oznamovací systém.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600" dirty="0"/>
              <a:t>Oznámení Ministerstvu spravedlnosti Ministerstvu spravedlnosti lze podat oznámení zde </a:t>
            </a:r>
            <a:r>
              <a:rPr lang="cs-CZ" sz="1600" dirty="0">
                <a:hlinkClick r:id="rId2"/>
              </a:rPr>
              <a:t>https://oznamovatel.justice.cz/chci-podat-</a:t>
            </a:r>
            <a:r>
              <a:rPr lang="cs-CZ" sz="1600" dirty="0" err="1">
                <a:hlinkClick r:id="rId2"/>
              </a:rPr>
              <a:t>oznameni</a:t>
            </a:r>
            <a:r>
              <a:rPr lang="cs-CZ" sz="1600" dirty="0">
                <a:hlinkClick r:id="rId2"/>
              </a:rPr>
              <a:t>/</a:t>
            </a:r>
            <a:r>
              <a:rPr lang="cs-CZ" sz="1600" dirty="0"/>
              <a:t>. </a:t>
            </a:r>
          </a:p>
          <a:p>
            <a:pPr marL="228600" indent="-228600" algn="just" eaLnBrk="1" hangingPunct="1">
              <a:buFont typeface="Arial" panose="020B0604020202020204" pitchFamily="34" charset="0"/>
              <a:buAutoNum type="alphaLcParenR"/>
            </a:pPr>
            <a:r>
              <a:rPr lang="cs-CZ" sz="1600" dirty="0"/>
              <a:t>Uveřejnění. Ve vybraných případech je možné zjištěné informace uveřejnit (např. prostřednictvím sdělovacích prostředků) – více informací ke zveřejnění zde </a:t>
            </a:r>
            <a:r>
              <a:rPr lang="cs-CZ" sz="1600" dirty="0">
                <a:hlinkClick r:id="rId3"/>
              </a:rPr>
              <a:t>https://oznamovatel.justice.cz/kdy-se-</a:t>
            </a:r>
            <a:r>
              <a:rPr lang="cs-CZ" sz="1600" dirty="0" err="1">
                <a:hlinkClick r:id="rId3"/>
              </a:rPr>
              <a:t>muze</a:t>
            </a:r>
            <a:r>
              <a:rPr lang="cs-CZ" sz="1600" dirty="0">
                <a:hlinkClick r:id="rId3"/>
              </a:rPr>
              <a:t>-oznamovatel-</a:t>
            </a:r>
            <a:r>
              <a:rPr lang="cs-CZ" sz="1600" dirty="0" err="1">
                <a:hlinkClick r:id="rId3"/>
              </a:rPr>
              <a:t>obratit</a:t>
            </a:r>
            <a:r>
              <a:rPr lang="cs-CZ" sz="1600" dirty="0">
                <a:hlinkClick r:id="rId3"/>
              </a:rPr>
              <a:t>-primo-na-</a:t>
            </a:r>
            <a:r>
              <a:rPr lang="cs-CZ" sz="1600" dirty="0" err="1">
                <a:hlinkClick r:id="rId3"/>
              </a:rPr>
              <a:t>verejnost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/>
              <a:t>.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62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10177-2814-49D0-8E96-512184C2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při setkání s korupcí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8E1090-481A-4FE5-AE70-856F4E887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Minimalizovat možnost korupce (přítomnost další osoby).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Ujistit se, zda jde opravdu o úplatek.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Úplatek nepřijmout.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Věc ohlásit (nadřízený, orgány činné v trestním řízení).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Sepsat záznam.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9460" name="Obrázek 5">
            <a:extLst>
              <a:ext uri="{FF2B5EF4-FFF2-40B4-BE49-F238E27FC236}">
                <a16:creationId xmlns:a16="http://schemas.microsoft.com/office/drawing/2014/main" id="{47406AA6-2141-418C-BC20-28EBCE91B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2">
            <a:extLst>
              <a:ext uri="{FF2B5EF4-FFF2-40B4-BE49-F238E27FC236}">
                <a16:creationId xmlns:a16="http://schemas.microsoft.com/office/drawing/2014/main" id="{7F0832C0-1C97-4A04-A04A-EB2AF22C5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Obecný postup při setkání s korupcí.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Obecný postup při podezření na korupci.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Viz </a:t>
            </a:r>
            <a:r>
              <a:rPr lang="cs-CZ" altLang="cs-CZ" sz="2400" i="1">
                <a:latin typeface="Arial" panose="020B0604020202020204" pitchFamily="34" charset="0"/>
                <a:cs typeface="Calibri" panose="020F0502020204030204" pitchFamily="34" charset="0"/>
              </a:rPr>
              <a:t>Materiál pro školitele protikorupčního vzdělávání.</a:t>
            </a:r>
            <a:endParaRPr lang="cs-CZ" altLang="cs-CZ" sz="2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B2C096-5667-4D72-BD17-17C94E4B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Mezinárodní spolupráce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B6DCAE1D-4C1C-4500-8E13-B10B08293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marL="342900" lvl="2" indent="-342900"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OSN</a:t>
            </a:r>
          </a:p>
          <a:p>
            <a:pPr marL="342900" lvl="2" indent="-342900"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Evropská unie – Evropská komise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GRECO</a:t>
            </a: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OECD</a:t>
            </a:r>
          </a:p>
          <a:p>
            <a:pPr marL="342900" lvl="2" indent="-342900"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OLAF</a:t>
            </a:r>
          </a:p>
          <a:p>
            <a:pPr marL="342900" lvl="2" indent="-342900"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Globální korupční barometr</a:t>
            </a:r>
          </a:p>
          <a:p>
            <a:pPr marL="342900" lvl="2" indent="-342900" eaLnBrk="1" hangingPunct="1"/>
            <a:r>
              <a:rPr lang="cs-CZ" altLang="cs-CZ">
                <a:latin typeface="Arial" panose="020B0604020202020204" pitchFamily="34" charset="0"/>
                <a:cs typeface="Arial" panose="020B0604020202020204" pitchFamily="34" charset="0"/>
              </a:rPr>
              <a:t>CPI Index</a:t>
            </a:r>
          </a:p>
        </p:txBody>
      </p:sp>
      <p:pic>
        <p:nvPicPr>
          <p:cNvPr id="21508" name="Obrázek 5">
            <a:extLst>
              <a:ext uri="{FF2B5EF4-FFF2-40B4-BE49-F238E27FC236}">
                <a16:creationId xmlns:a16="http://schemas.microsoft.com/office/drawing/2014/main" id="{B4F6C3A5-5F6E-47CE-BCC6-420A310EE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DB8C8-3161-4DEA-AAFB-918B712E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Index – svět</a:t>
            </a:r>
            <a:endParaRPr lang="cs-CZ" sz="1200" b="1" dirty="0">
              <a:solidFill>
                <a:schemeClr val="tx2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18C7CAF-1E7C-4F01-B4AE-49BB408660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7848872" cy="485740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>
            <a:extLst>
              <a:ext uri="{FF2B5EF4-FFF2-40B4-BE49-F238E27FC236}">
                <a16:creationId xmlns:a16="http://schemas.microsoft.com/office/drawing/2014/main" id="{9C502688-D4AA-4DFB-9DAB-29F604F73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648325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Index vnímání korupce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 (Corruption Perceptions Index), zkratka </a:t>
            </a: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CPI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, je index, který se zaměřuje na vnímání existence korupce mezi úředníky veřejné správy a politiky a definuje korupci jako zneužívání veřejné pravomoci k osobnímu prospěchu. Od roku 1995 jej sestavuje mezinárodní nevládní organizace Transparency International.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04E530-D3DE-4CF1-848D-2A6D20ED9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Index – Evropa </a:t>
            </a:r>
            <a:r>
              <a:rPr lang="cs-CZ" sz="1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aktualizováno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CFC37EEE-1454-449E-BCA3-9C971D66D6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4819674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E46A0F65-23DF-4177-806D-06C5B451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Index – Česká republika </a:t>
            </a:r>
            <a:r>
              <a:rPr lang="cs-CZ" sz="1200" b="1" dirty="0">
                <a:solidFill>
                  <a:schemeClr val="tx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aktualizováno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AF35DEB-CA1D-4334-9C58-523473EC0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97" y="1340768"/>
            <a:ext cx="8144406" cy="504056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8127818-433B-4054-A7EE-AD37511B49CC}"/>
              </a:ext>
            </a:extLst>
          </p:cNvPr>
          <p:cNvSpPr txBox="1">
            <a:spLocks/>
          </p:cNvSpPr>
          <p:nvPr/>
        </p:nvSpPr>
        <p:spPr>
          <a:xfrm>
            <a:off x="323850" y="27082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1D6CA831-25C3-49C5-8D8A-C4D0B11F2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Protikorupční dokumenty vlády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41A92-169B-40C8-ACFC-8C4E9718F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550"/>
          </a:xfrm>
        </p:spPr>
        <p:txBody>
          <a:bodyPr/>
          <a:lstStyle/>
          <a:p>
            <a:pPr>
              <a:defRPr/>
            </a:pPr>
            <a:r>
              <a:rPr lang="pl-PL" dirty="0"/>
              <a:t>Vládní koncepce boje s korupcí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/>
              <a:t>Určuje základní institucionální a obsahové vymezení vládní protikorupční politiky.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/>
              <a:t>Čtyři prioritní oblasti boje s korupcí vyplývají z programových dokumentů a mezinárodních závazků ČR: výkonná a nezávislá exekutiva, transparentnost a otevřený přístup k informacím, hospodárné nakládání s majetkem státu, rozvoj občanské společnosti.</a:t>
            </a:r>
          </a:p>
          <a:p>
            <a:pPr>
              <a:defRPr/>
            </a:pPr>
            <a:r>
              <a:rPr lang="cs-CZ" dirty="0"/>
              <a:t>Akční plán boje s korupcí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400" dirty="0"/>
              <a:t>Jednoletý dokument, realizuje koncepci boje s korupcí, obsahuje řadu protikorupčních opatření definovaných v souladu s dlouhodobými potřebami, ale i v závislosti na aktuálním vývoji. </a:t>
            </a:r>
            <a:endParaRPr lang="pl-PL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9D130D9C-8178-46D3-BFC3-9630F497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Veřejná 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6FC9D7-C224-48E3-9746-3B7369DB6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Veřejná správa = Státní správa + Územní samospráva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Státní správa je veřejnou správou uskutečňovanou státem.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Státní správa: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činnost podzákonná – dle zákonů, ostatních právních předpisů a mezinárodních smluv,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činnost výkonná –  na základě zákona a v mezích zákona,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činnost nařizovací - … rozhoduje o právech a povinnostech dotčených osob.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V rámci veřejné správy v ČR působí celkem cca 450 000 státních zaměstnanců, příslušníků bezpečnostních sborů, zaměstnanců a úředníků územního samosprávného celku.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Státní správa: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dle zákona č. 234/2014 Sb., o státní službě, ve znění pozdějších předpisů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dle zákona č. 361/2003 S., o služebním poměru příslušníků bezpečnostních sborů, ve znění pozdějších předpisů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dle zákona č. zákona 262/2006 Sb., zákoník práce, ve zněmí pozdějších přepisů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Územní samospráva: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dle zákona č. 312/2002 Sb., o úřednících územních samosprávných celků a o změně některých zákonů, ve znění pozdějších předpisů, subsidiárně pak dle zákona č. 262/2006 Sb., zákoník práce, ve znění pozdějších předpisů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C3454-EAE0-4085-A684-835B8ECF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Etický kodex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0A3383-09F1-4972-B4CF-F435CD1B5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074025" cy="4752975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Etický kodex zaměstnanců spadajících pod Zákoník práce.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Etický kodex státních zaměstnanců  - vychází ze Služebního předpisu náměstka ministra vnitra pro státní službu č.13/2015.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Etický kodex příslušníků bezpečnostních sborů.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Profesní etické kodexy (kodex auditora, kodex zaměstnance vězeňské služby, kodex státního zástupce, …).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Záleží na jednotlivých rezortech, jak etický kodex pojmou – jako dva předpisy, či předpis společný (např. pro zaměstnance a státní zaměstnance). </a:t>
            </a:r>
          </a:p>
        </p:txBody>
      </p:sp>
      <p:pic>
        <p:nvPicPr>
          <p:cNvPr id="28676" name="Obrázek 5">
            <a:extLst>
              <a:ext uri="{FF2B5EF4-FFF2-40B4-BE49-F238E27FC236}">
                <a16:creationId xmlns:a16="http://schemas.microsoft.com/office/drawing/2014/main" id="{C6B27304-7CE6-4713-B62B-540AC553B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09211-3FBE-4A19-8D98-5B865884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Etický kodex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2CCAED-9A25-4EDF-B16A-35E50A55C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074025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Cílem není prezentace etického kodexu.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Stručně zmínit specifika kodexu daného úřadu.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C26D8-D9D0-45A6-8D27-9F8C8D51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Závaznost a vymahatelnost etického kodexu</a:t>
            </a:r>
            <a:endParaRPr lang="cs-CZ" sz="3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47B825-777F-4AA7-B90C-7D81A5A1D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Seznámení s etickým kodexem – povinnost.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Závaznost etického kodexu.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Důsledky porušení etického kodexu - porušení jednotlivých ustanovení je posuzováno jako porušení služebních/pracovních povinností.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30724" name="Obrázek 5">
            <a:extLst>
              <a:ext uri="{FF2B5EF4-FFF2-40B4-BE49-F238E27FC236}">
                <a16:creationId xmlns:a16="http://schemas.microsoft.com/office/drawing/2014/main" id="{A486A421-C844-49D7-81AA-03DEE3728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CE952-F63C-43AC-BBC8-E82751F6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Závaznost a vymahatelnost etického kodexu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9FBA7C3-BD6F-4DA0-998E-3210E96D4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525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Etický kodex je závazný pro všechny zaměstnance, tj. i pro zaměstnance, kteří jsou dočasně přiděleni k výkonu práce na příslušné instituci a pro zaměstnance činné pro příslušnou instituci na základě dohod o pracích konaných mimo pracovní poměr.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Všichni zaměstnanci musí být prokazatelně seznámeni s etickým kodexem, s jeho změnami a doplňky.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Porušení ustanovení etického kodexu je posuzováno jako porušení služební kázně nebo pracovních povinností dle platných pracovněprávních předpisů.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A1BEA-CEF6-46DB-B3F3-96B306BF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pro přijímání darů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056A27-E863-454E-A9C6-663D9222F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Zaměstnanci podle zákoníku práce – jen společenská úsluha.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Státní zaměstnanci podle zákona o státní službě – do 300 Kč, pokud neovlivní výkon služby.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Zaměstnanci ve služebním poměru příslušníků bezpečnostních sborů – nulová tolerance (žádné dary).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32772" name="Obrázek 5">
            <a:extLst>
              <a:ext uri="{FF2B5EF4-FFF2-40B4-BE49-F238E27FC236}">
                <a16:creationId xmlns:a16="http://schemas.microsoft.com/office/drawing/2014/main" id="{C6DA127F-FC1F-4343-955E-96338BEF1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D61D7-FD7D-4BE4-9476-CC15D587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 podle zákoníku práce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6FE3BC-F5B2-4EF3-A704-FC5241540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074025" cy="452596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Platí odlišná pravidla pro státní zaměstnance, zaměstnance podle zákoníku práce a příslušníky bezpečnostních sborů.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Zaměstnanci podle zákoníku práce: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Zaměstnanec nesmí v souvislosti s výkonem své práce přijímat ani vyžadovat dary či jiné neoprávněné výhody pro sebe nebo jiného. Je povinnost nabídku odmítnout a neprodleně informovat přímého nadřízeného.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 dar se nepovažuje plnění z pouhé společenské úsluhy či plnění poskytovaná při společenských či protokolárních příležitostech,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jsou-li úměrná svým účelem i hodnotou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Za dary se rovněž nepovažují drobné reklamní a propagační předměty.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Zaměstnanci územních samosprávných celků se řídí v otázce darů zákoníkem práce.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796" name="Obrázek 5">
            <a:extLst>
              <a:ext uri="{FF2B5EF4-FFF2-40B4-BE49-F238E27FC236}">
                <a16:creationId xmlns:a16="http://schemas.microsoft.com/office/drawing/2014/main" id="{FEB780BB-3156-4CA3-943B-435FC5F0B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7FE1F-BB72-4B8D-A122-40BDA8E3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 podle zákona o státní službě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28B486-FCDD-4AD9-93C4-F496F790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525963"/>
          </a:xfrm>
        </p:spPr>
        <p:txBody>
          <a:bodyPr rtlCol="0">
            <a:normAutofit fontScale="7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Státní zaměstnanci: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Státní zaměstnanec nesmí přijmout jakýkoliv dar, který je způsobilý ovlivnit řádný výkon služby.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Nicméně může přijmout dar, který není způsobilý ovlivnit řádný výkon jeho služby, pokud jeho hodnota nepřesáhne částku 300,- Kč.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Dar nad 300,- Kč nesmí státní zaměstnanec přijmout nikdy.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Vždy musí být vyhotoven záznam o nepřijetí/přijetí daru, který se předá bezprostředně nadřízenému vedoucímu zaměstnanci.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 dar se nepovažuje plnění z pouhé společenské úsluhy či plnění poskytovaná při společenských či protokolárních příležitostech, jsou-li úměrná svým účelem i hodnotou. Za dary se rovněž nepovažují drobné reklamní a propagační předměty.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Příslušníci bezpečnostní sborů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Nulová tolerance.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Nelze přijímat ani dar ze společenské úsluhy a propagační předměty.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20" name="Obrázek 5">
            <a:extLst>
              <a:ext uri="{FF2B5EF4-FFF2-40B4-BE49-F238E27FC236}">
                <a16:creationId xmlns:a16="http://schemas.microsoft.com/office/drawing/2014/main" id="{3D216966-706E-4C83-AC37-1960E26F0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213151-1358-4058-B811-3334E2265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5784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Důkladné vysvětlení hraničních situací (opakovaný dar, dary okolo 300 Kč, </a:t>
            </a:r>
            <a:r>
              <a:rPr lang="cs-CZ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nedar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 – protokolární, propagační předmět, společenská úsluha).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Vysvětlit co je  společenská úsluha, dary poskytované při společenských či protokolárních příležitostech, propagační předměty.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Reakce na dotazy.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Prezentovat (ukázat) formulář o přijetí a nepřijetí daru.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A822A-9728-459D-B357-97D8F8D4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Střet zájmů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D0898-DB72-4FE1-957D-25006BDD2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392613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Střet zájmů upravuje zákon č. 159/2006 Sb. o střetu zájmů.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Střet zájmů nastává tam, kde se způsob výkonu určitého zaměstnání nebo funkce může dostat nebo přímo dostává do rozporu se soukromým zájmem osoby, která toto zaměstnání nebo funkci zastává.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Střet zájmů sám o sobě není protiprávní.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Předcházení střetu zájmů (transparentnost, oznámení střetu zájmů).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b="1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36868" name="Obrázek 5">
            <a:extLst>
              <a:ext uri="{FF2B5EF4-FFF2-40B4-BE49-F238E27FC236}">
                <a16:creationId xmlns:a16="http://schemas.microsoft.com/office/drawing/2014/main" id="{F4F6CAD1-E523-42D2-8EB3-B2FC1B932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AE96E-D1CB-442A-92A8-4964081B2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Střetem zájmů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se rozumí situace, ve které je člověk odpovědný dvěma nebo více různým organizacím či autoritám, jejichž požadavky na jeho chování se více či méně zásadním způsobem rozcházejí.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to stav, kdy určitý subjekt, který je povinen něco konat (nebo se naopak nějakého jednání zdržet), se současně dostává i do pozice subjektu, jemuž je takové plnění (zdržení se) ku prospěchu nebo naopak ke škodě.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Co si představují pod střetem zájmů?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Uvést příklady - veřejné zakázky, dotace.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 střetu zájmů se může dostat každý, důležité je oznámit ho a nezneužít ho.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Zaměstnanec má povinnost předcházet střetu zájmů.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89961F5D-30C0-45CE-A0DB-D501DA1D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Střet zájmů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752CD-0514-4BD9-83B9-5BEB7667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problematiky</a:t>
            </a:r>
          </a:p>
        </p:txBody>
      </p:sp>
      <p:sp>
        <p:nvSpPr>
          <p:cNvPr id="8195" name="Zástupný symbol pro obsah 4">
            <a:extLst>
              <a:ext uri="{FF2B5EF4-FFF2-40B4-BE49-F238E27FC236}">
                <a16:creationId xmlns:a16="http://schemas.microsoft.com/office/drawing/2014/main" id="{999638F6-56D8-4466-BA2A-235A73A89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074025" cy="4383087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Korupce</a:t>
            </a:r>
            <a:r>
              <a:rPr lang="cs-CZ" altLang="cs-CZ" sz="2400" dirty="0">
                <a:latin typeface="Arial" charset="0"/>
                <a:cs typeface="Arial" charset="0"/>
              </a:rPr>
              <a:t> (pojem korupce, formy korupce, úplatek, prevence/represe, oznámení a postupy při podezření na korupci, mezinárodní spolupráce)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Prevence</a:t>
            </a:r>
            <a:r>
              <a:rPr lang="cs-CZ" altLang="cs-CZ" sz="2400" dirty="0">
                <a:latin typeface="Arial" charset="0"/>
                <a:cs typeface="Arial" charset="0"/>
              </a:rPr>
              <a:t> (etický kodex, pravidla pro přijímání darů, střet zájmů, lobbing, protikorupční jednání, politická a veřejná činnost, interní protikorupční program)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sz="2400" b="1" dirty="0">
                <a:latin typeface="Arial" charset="0"/>
                <a:cs typeface="Arial" charset="0"/>
              </a:rPr>
              <a:t>Diskuze</a:t>
            </a:r>
          </a:p>
        </p:txBody>
      </p:sp>
      <p:pic>
        <p:nvPicPr>
          <p:cNvPr id="5124" name="Obrázek 5">
            <a:extLst>
              <a:ext uri="{FF2B5EF4-FFF2-40B4-BE49-F238E27FC236}">
                <a16:creationId xmlns:a16="http://schemas.microsoft.com/office/drawing/2014/main" id="{2C40352F-5021-4FE6-ACE9-1374A1C61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E5254-B0BF-499D-88DE-178EE84F0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Předcházení střetu zájmů</a:t>
            </a:r>
          </a:p>
        </p:txBody>
      </p:sp>
      <p:sp>
        <p:nvSpPr>
          <p:cNvPr id="38915" name="Zástupný symbol pro obsah 4">
            <a:extLst>
              <a:ext uri="{FF2B5EF4-FFF2-40B4-BE49-F238E27FC236}">
                <a16:creationId xmlns:a16="http://schemas.microsoft.com/office/drawing/2014/main" id="{F229C1D5-2BE7-4025-9BA2-D739B16BF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074025" cy="4525963"/>
          </a:xfrm>
        </p:spPr>
        <p:txBody>
          <a:bodyPr/>
          <a:lstStyle/>
          <a:p>
            <a:pPr algn="just"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Zaměstnanec svým jednáním předchází situacím, ve kterých by byl vystaven možnému střetu zájmu a mohl by získat neoprávněný prospěch.</a:t>
            </a:r>
          </a:p>
          <a:p>
            <a:pPr algn="just" eaLnBrk="1" hangingPunct="1"/>
            <a:endParaRPr lang="cs-CZ" altLang="cs-CZ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Zaměstnanec se nezúčastní žádné činnosti, která se neslučuje s řádným výkonem jeho pracovních povinností. Pokud si zaměstnanec není jistý, zda jde o činnost slučitelnou, projedná záležitost se svým bezprostředním  nadřízeným.</a:t>
            </a:r>
          </a:p>
          <a:p>
            <a:pPr algn="just" eaLnBrk="1" hangingPunct="1"/>
            <a:endParaRPr lang="cs-CZ" altLang="cs-CZ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Zaměstnanec nevyužívá pro svůj soukromý zájem výhody vyplývající z jeho postavení.</a:t>
            </a:r>
          </a:p>
          <a:p>
            <a:pPr algn="just" eaLnBrk="1" hangingPunct="1"/>
            <a:endParaRPr lang="cs-CZ" altLang="cs-CZ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Zaměstnanec nesmí ohrozit veřejný zájem tím, že se bude odvolávat na svou pozici a nebo funkci ve věcech, které nesouvisejí s plněním svěřených úkolů.</a:t>
            </a:r>
          </a:p>
          <a:p>
            <a:pPr algn="just" eaLnBrk="1" hangingPunct="1"/>
            <a:endParaRPr lang="cs-CZ" altLang="cs-CZ" sz="2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FBFFD-5095-4AF0-A2D4-38308FAE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Lobbing</a:t>
            </a:r>
            <a:endParaRPr lang="cs-CZ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03C91E-ED77-44CB-B1E5-F99E7ECD1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Pojem lobbování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Příprava regulace lobbingu na úrovni zákona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Veřejné zakázky a lobbing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Formulář o lobbování</a:t>
            </a:r>
          </a:p>
        </p:txBody>
      </p:sp>
      <p:pic>
        <p:nvPicPr>
          <p:cNvPr id="39940" name="Obrázek 5">
            <a:extLst>
              <a:ext uri="{FF2B5EF4-FFF2-40B4-BE49-F238E27FC236}">
                <a16:creationId xmlns:a16="http://schemas.microsoft.com/office/drawing/2014/main" id="{4675B2D9-D7DA-4F98-BFDE-33075B1D8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F48FE-7386-4649-925B-F2FA40D1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lobbování</a:t>
            </a:r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6EF76999-7149-46A5-8AB2-659F1A1ED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just" eaLnBrk="1" hangingPunct="1"/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Lobbování</a:t>
            </a:r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 je soustavné prosazování skupinových zájmů zejména u orgánů státu a jeho představitelů (politiků a úředníků), ale v obecném smyslu také v médiích (mediální lobbing) a u široké veřejnosti. </a:t>
            </a:r>
          </a:p>
          <a:p>
            <a:pPr algn="just"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Vedle subjektů prosazujících své komerční zájmy provádějí lobbing rovněž některé nevládní organizace, odbory a další instituce občanské společnosti.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C2406-7D12-49A4-8EA5-77747435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93390A-F312-4FDC-BA32-6C0B4415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Lobbing není zločin.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Modelová situace – pozvání na oběd (různé situace, různá řešení).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0387F-72F4-4FFF-9903-674E6F47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Lobbing</a:t>
            </a:r>
          </a:p>
        </p:txBody>
      </p:sp>
      <p:sp>
        <p:nvSpPr>
          <p:cNvPr id="43011" name="Zástupný symbol pro obsah 4">
            <a:extLst>
              <a:ext uri="{FF2B5EF4-FFF2-40B4-BE49-F238E27FC236}">
                <a16:creationId xmlns:a16="http://schemas.microsoft.com/office/drawing/2014/main" id="{593432F6-4B17-4F28-9FD3-2514088E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074025" cy="4525962"/>
          </a:xfrm>
        </p:spPr>
        <p:txBody>
          <a:bodyPr/>
          <a:lstStyle/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Předpokládá-li zaměstnanec jednání s rizikem korupce nebo podvodu nebo jednání s prvky lobbingu, vede je za přítomnosti minimálně jednoho svého spolupracovníka.</a:t>
            </a:r>
          </a:p>
          <a:p>
            <a:pPr algn="just"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 takovém jednání vyhotoví zaměstnanec záznam.</a:t>
            </a:r>
          </a:p>
          <a:p>
            <a:pPr algn="just"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Záznam o jednání předá zaměstnanec bezprostředně nadřízenému vedoucímu zaměstnanci.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22097-A083-4AF8-8A09-1D354880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Protikorupční jednání</a:t>
            </a:r>
            <a:endParaRPr lang="cs-CZ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DA304D57-1211-42EB-8F4B-25D10446F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Neoplácet laskavost či službu zneužitím služebního postavení.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Nevytvářet závislost (nepotismus, klientelismus).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Oznámit korupční jednání.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Oznámit nabídnutí neoprávněné výhody.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Mlčenlivost. </a:t>
            </a:r>
            <a:endParaRPr lang="cs-CZ" altLang="cs-CZ" sz="2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036" name="Obrázek 5">
            <a:extLst>
              <a:ext uri="{FF2B5EF4-FFF2-40B4-BE49-F238E27FC236}">
                <a16:creationId xmlns:a16="http://schemas.microsoft.com/office/drawing/2014/main" id="{358F57FF-1A71-4E31-8E8C-90791D851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9F5657-50B1-4D5E-B832-23A85675D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536098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Zaměstnancům ukládá mlčenlivost zákon o zpracování osobních údajů č.110/2019 </a:t>
            </a:r>
            <a:r>
              <a:rPr lang="cs-CZ" sz="2400" dirty="0"/>
              <a:t>Sb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., ale i další „profesní“ zákony (např. zákon o státní službě 234/2014 Sb.).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Interakce – koho považují za ohrožené skupiny, největší pravděpodobnost korupce.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Nejohroženější skupiny zaměstnanců.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Příležitost dělá zloděje.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0873B-2B84-4E49-A628-D92B20F3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Politická nebo veřejná činnost</a:t>
            </a:r>
            <a:endParaRPr lang="cs-CZ" sz="3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9CD45780-710A-41CA-A848-C8A5B64A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Možnost účastnit se veřejného života, ale nevykonávat politickou funkci.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Jednat politicky nestranně.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Nevykonávat činnosti, které mohou narušit důvěru v nestrannost.</a:t>
            </a:r>
          </a:p>
          <a:p>
            <a:pPr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Sociální sítě (otevřené prezentování politických názorů).</a:t>
            </a:r>
          </a:p>
        </p:txBody>
      </p:sp>
      <p:pic>
        <p:nvPicPr>
          <p:cNvPr id="46084" name="Obrázek 5">
            <a:extLst>
              <a:ext uri="{FF2B5EF4-FFF2-40B4-BE49-F238E27FC236}">
                <a16:creationId xmlns:a16="http://schemas.microsoft.com/office/drawing/2014/main" id="{A4F39B75-D705-4C43-8B38-E348E5A77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0B626-AF6A-4D4A-9F24-0E7AF0DF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protikorupční program</a:t>
            </a:r>
          </a:p>
        </p:txBody>
      </p:sp>
      <p:sp>
        <p:nvSpPr>
          <p:cNvPr id="47107" name="Zástupný symbol pro obsah 4">
            <a:extLst>
              <a:ext uri="{FF2B5EF4-FFF2-40B4-BE49-F238E27FC236}">
                <a16:creationId xmlns:a16="http://schemas.microsoft.com/office/drawing/2014/main" id="{6F609ABD-D88F-4C66-ACED-2D0F4266D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8075612" cy="4525962"/>
          </a:xfrm>
        </p:spPr>
        <p:txBody>
          <a:bodyPr/>
          <a:lstStyle/>
          <a:p>
            <a:pPr algn="just"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Vnitřní předpis rezortu, závazný.</a:t>
            </a:r>
          </a:p>
          <a:p>
            <a:pPr algn="just" eaLnBrk="1" hangingPunct="1"/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Protikorupční program navazuje na Vládní koncepci boje s korupcí a Akční plán boje s korupcí. Vychází z Rámcového rezortního interního protikorupčního programu, který schvaluje vláda. </a:t>
            </a:r>
          </a:p>
          <a:p>
            <a:pPr algn="just" eaLnBrk="1" hangingPunct="1"/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cs-CZ" altLang="cs-CZ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108" name="Obrázek 2">
            <a:extLst>
              <a:ext uri="{FF2B5EF4-FFF2-40B4-BE49-F238E27FC236}">
                <a16:creationId xmlns:a16="http://schemas.microsoft.com/office/drawing/2014/main" id="{72ED8195-769A-42A0-A923-3B2FC418A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57563"/>
            <a:ext cx="748982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C4C9F12-7790-4576-961A-84277D45CD44}"/>
              </a:ext>
            </a:extLst>
          </p:cNvPr>
          <p:cNvSpPr/>
          <p:nvPr/>
        </p:nvSpPr>
        <p:spPr>
          <a:xfrm>
            <a:off x="2124075" y="3429000"/>
            <a:ext cx="576263" cy="215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pic>
        <p:nvPicPr>
          <p:cNvPr id="47110" name="Obrázek 6">
            <a:extLst>
              <a:ext uri="{FF2B5EF4-FFF2-40B4-BE49-F238E27FC236}">
                <a16:creationId xmlns:a16="http://schemas.microsoft.com/office/drawing/2014/main" id="{2530FCA7-EFC4-470C-AC6C-C9A931E94F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71B31-CA91-433F-8EA5-95F492E7F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IPP</a:t>
            </a:r>
          </a:p>
        </p:txBody>
      </p:sp>
      <p:sp>
        <p:nvSpPr>
          <p:cNvPr id="48131" name="Zástupný symbol pro obsah 4">
            <a:extLst>
              <a:ext uri="{FF2B5EF4-FFF2-40B4-BE49-F238E27FC236}">
                <a16:creationId xmlns:a16="http://schemas.microsoft.com/office/drawing/2014/main" id="{B5C0C7BD-ECCB-4BCD-9A66-337C8412B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074025" cy="4525962"/>
          </a:xfrm>
        </p:spPr>
        <p:txBody>
          <a:bodyPr/>
          <a:lstStyle/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Snižovat motivaci zaměstnanců ke korupci.</a:t>
            </a: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Odrazovat od korupčního jednání prostřednictvím zvyšování pravděpodobnosti odhalení.</a:t>
            </a: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Nastavit účinné kontrolní mechanismy a zajistit efektivní odhalování korupčního jednání.</a:t>
            </a: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Minimalizovat ztráty způsobené korupčním jednáním a zabránit opakování obdobného korupčního scénáře.</a:t>
            </a: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Zdokonalovat IPP a umožnit koordinaci protikorupčních aktivit napříč rezorty.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94B7F1E-B1FB-4ED7-AD9C-3DF1BAB4B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problematiky</a:t>
            </a:r>
            <a:endParaRPr lang="cs-CZ" sz="3000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E257FCE1-A81E-4F16-9E55-3D7AAA585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Představení problematiky.</a:t>
            </a: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Úkol školit protikorupční problematiku plyne z Rámcového rezortního interního protikorupčního programu (RRIPP), úkol 1.3 – vzdělávání zaměstnanců (provádět pravidelná školení zaměstnanců na všech referentských i vedoucích úrovních).</a:t>
            </a:r>
          </a:p>
          <a:p>
            <a:pPr algn="just" eaLnBrk="1" hangingPunct="1"/>
            <a:r>
              <a:rPr lang="cs-CZ" altLang="cs-CZ" sz="2400">
                <a:latin typeface="Arial" panose="020B0604020202020204" pitchFamily="34" charset="0"/>
                <a:cs typeface="Arial" panose="020B0604020202020204" pitchFamily="34" charset="0"/>
              </a:rPr>
              <a:t>Cílem školení je prevence.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C17FA-E692-42A2-9068-2FA09ABB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závěr – užitečné odkazy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E32B02FC-77EB-42F5-B9CE-F42745DE5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6799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Korupce.cz - stránky boje proti korupci Ministerstva spravedlnosti</a:t>
            </a: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Bezpečnostní a informační služba</a:t>
            </a:r>
            <a:endParaRPr lang="cs-CZ" altLang="cs-CZ" sz="1600" u="sng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 u="sng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Statistiky kriminality Policie ČR</a:t>
            </a:r>
            <a:endParaRPr lang="cs-CZ" altLang="cs-CZ" sz="1600" u="sng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 u="sng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Statistiky soudů státních zastupitelství</a:t>
            </a:r>
            <a:endParaRPr lang="cs-CZ" altLang="cs-CZ" sz="1600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Transparency International</a:t>
            </a: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Interaktivní videa k protikorupčnímu vzdělávání OSN</a:t>
            </a: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Odkaz k metodickým pokynům CHJ MFČR</a:t>
            </a: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 u="sng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Pokyn centrální harmonizační jednotky (MF) č. 2: Metodika řízení rizik </a:t>
            </a: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 u="sng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Pokyn centrální harmonizační jednotky (MF) č. 3: Metodika veřejného nakupování: Naplňování principů 3E v praxi veřejného zadávání </a:t>
            </a: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cs-CZ" altLang="cs-CZ" sz="1600" u="sng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Metodika „Oživení“ z r. 2012, ISBN 978-80-904829-5-1 – Korupční rizika ve veřejných zakázkách </a:t>
            </a: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156" name="Obrázek 5">
            <a:extLst>
              <a:ext uri="{FF2B5EF4-FFF2-40B4-BE49-F238E27FC236}">
                <a16:creationId xmlns:a16="http://schemas.microsoft.com/office/drawing/2014/main" id="{6FD50CEC-94AA-49E1-A58F-EF1F8BF3FA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35AD2D8A-0481-444D-B102-578C0FC4E421}"/>
              </a:ext>
            </a:extLst>
          </p:cNvPr>
          <p:cNvSpPr txBox="1">
            <a:spLocks/>
          </p:cNvSpPr>
          <p:nvPr/>
        </p:nvSpPr>
        <p:spPr>
          <a:xfrm>
            <a:off x="323850" y="27082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457C0B09-E211-4E0D-A8D7-5623B5B69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113" y="2420938"/>
            <a:ext cx="7127875" cy="32877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Vám za pozornost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k protikorupčnímu vzdělávání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Bc. Dalibor Fadrný - dfadrny@msp.justice.cz</a:t>
            </a:r>
          </a:p>
        </p:txBody>
      </p:sp>
      <p:sp>
        <p:nvSpPr>
          <p:cNvPr id="51203" name="TextovéPole 4">
            <a:extLst>
              <a:ext uri="{FF2B5EF4-FFF2-40B4-BE49-F238E27FC236}">
                <a16:creationId xmlns:a16="http://schemas.microsoft.com/office/drawing/2014/main" id="{C14FA841-CF4C-4908-9D7C-0D60607FF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981075"/>
            <a:ext cx="2520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rgbClr val="000000"/>
                </a:solidFill>
                <a:latin typeface="Cambria" panose="02040503050406030204" pitchFamily="18" charset="0"/>
              </a:rPr>
              <a:t>Ministerstvo spravedlnosti</a:t>
            </a:r>
          </a:p>
        </p:txBody>
      </p:sp>
      <p:pic>
        <p:nvPicPr>
          <p:cNvPr id="51204" name="Obrázek 4">
            <a:extLst>
              <a:ext uri="{FF2B5EF4-FFF2-40B4-BE49-F238E27FC236}">
                <a16:creationId xmlns:a16="http://schemas.microsoft.com/office/drawing/2014/main" id="{6C413DA1-870F-46A8-9207-35A6E3DB0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-7938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8E832-1B2D-427E-8E7F-246D698E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082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Korupce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>
            <a:extLst>
              <a:ext uri="{FF2B5EF4-FFF2-40B4-BE49-F238E27FC236}">
                <a16:creationId xmlns:a16="http://schemas.microsoft.com/office/drawing/2014/main" id="{4EF58A10-2120-4CCA-B187-3C2B4BB2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/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Řízená diskuze.</a:t>
            </a:r>
          </a:p>
          <a:p>
            <a:pPr eaLnBrk="1" hangingPunct="1"/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Co je korupce?</a:t>
            </a:r>
          </a:p>
          <a:p>
            <a:pPr eaLnBrk="1" hangingPunct="1"/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Připravit si případovou studii - Znáte tento případ? Co si o tom myslíte?</a:t>
            </a:r>
          </a:p>
          <a:p>
            <a:pPr eaLnBrk="1" hangingPunct="1"/>
            <a:r>
              <a:rPr lang="cs-CZ" altLang="cs-CZ" sz="2400" i="1">
                <a:latin typeface="Arial" panose="020B0604020202020204" pitchFamily="34" charset="0"/>
                <a:cs typeface="Arial" panose="020B0604020202020204" pitchFamily="34" charset="0"/>
              </a:rPr>
              <a:t>Zmínit aktuální korupční problém.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00D79-EEF8-477E-B53F-540DCD30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korupce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B9E214-85E5-447B-A467-FF38FB91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074025" cy="5183187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Korupce je zneužití postavení nebo funkce v politice, veřejné správě či v soukromé sféře k osobnímu nezaslouženému prospěchu vedené zištnými cíli.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Korupce: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celospolečenský problém, který zasahuje všechny oblasti společnosti (státní a veřejná správa, sport, kultura, …)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negativně ovlivňuje fungování státu,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podkopává důvěru v demokratický právní stát,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má za následek zvýšení cen zboží a služeb,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Opakem korupce je zásadovost (integrita).</a:t>
            </a:r>
          </a:p>
        </p:txBody>
      </p:sp>
      <p:pic>
        <p:nvPicPr>
          <p:cNvPr id="9220" name="Obrázek 5">
            <a:extLst>
              <a:ext uri="{FF2B5EF4-FFF2-40B4-BE49-F238E27FC236}">
                <a16:creationId xmlns:a16="http://schemas.microsoft.com/office/drawing/2014/main" id="{AAA302D2-51D8-4B60-8042-496634408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2240A-87BD-4266-98B9-128C966E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Formy korupce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C2D62E6A-A642-4D3D-8F84-F0226361BE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2950" cy="419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8536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Malá korupce</a:t>
                      </a:r>
                    </a:p>
                  </a:txBody>
                  <a:tcPr marL="91436" marR="91436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Velká korupce</a:t>
                      </a:r>
                    </a:p>
                  </a:txBody>
                  <a:tcPr marL="91436" marR="91436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05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drobná,</a:t>
                      </a:r>
                      <a:r>
                        <a:rPr lang="cs-CZ" sz="20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spontánní, situační korupce (příležitostná korupce),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podplácení na úřadech, veřejných institucích,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drobné pozornosti, protislužby.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11" marB="457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zneužívání</a:t>
                      </a: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veřejných zdrojů,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zneužívání úřední moci při udělování veřejných zakázek,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cs-CZ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nepotismus a klientelismus,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stranická patronáž.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54" name="Obrázek 5">
            <a:extLst>
              <a:ext uri="{FF2B5EF4-FFF2-40B4-BE49-F238E27FC236}">
                <a16:creationId xmlns:a16="http://schemas.microsoft.com/office/drawing/2014/main" id="{1E911E30-85D1-40AC-9CBF-EE72409FB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2915</Words>
  <Application>Microsoft Office PowerPoint</Application>
  <PresentationFormat>Předvádění na obrazovce (4:3)</PresentationFormat>
  <Paragraphs>392</Paragraphs>
  <Slides>52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Calibri</vt:lpstr>
      <vt:lpstr>Cambria</vt:lpstr>
      <vt:lpstr>Motiv systému Office</vt:lpstr>
      <vt:lpstr>Prezentace aplikace PowerPoint</vt:lpstr>
      <vt:lpstr>Úvodní poznámka</vt:lpstr>
      <vt:lpstr>Veřejná správa</vt:lpstr>
      <vt:lpstr>Představení problematiky</vt:lpstr>
      <vt:lpstr>Představení problematiky</vt:lpstr>
      <vt:lpstr>Korupce</vt:lpstr>
      <vt:lpstr>Prezentace aplikace PowerPoint</vt:lpstr>
      <vt:lpstr>Pojem korupce</vt:lpstr>
      <vt:lpstr>Formy korupce</vt:lpstr>
      <vt:lpstr>Prezentace aplikace PowerPoint</vt:lpstr>
      <vt:lpstr>Úplatek</vt:lpstr>
      <vt:lpstr>Prezentace aplikace PowerPoint</vt:lpstr>
      <vt:lpstr>Prevence/represe</vt:lpstr>
      <vt:lpstr>Prezentace aplikace PowerPoint</vt:lpstr>
      <vt:lpstr>Oznamování podezření na korupci v rámci organizace</vt:lpstr>
      <vt:lpstr>Prezentace aplikace PowerPoint</vt:lpstr>
      <vt:lpstr>Ochrana oznamovatelů</vt:lpstr>
      <vt:lpstr>Ochrana oznamovatelů</vt:lpstr>
      <vt:lpstr>Ochrana oznamovatelů</vt:lpstr>
      <vt:lpstr>Ochrana oznamovatelů</vt:lpstr>
      <vt:lpstr>Postup při setkání s korupcí</vt:lpstr>
      <vt:lpstr>Prezentace aplikace PowerPoint</vt:lpstr>
      <vt:lpstr>Mezinárodní spolupráce</vt:lpstr>
      <vt:lpstr>CPI Index – svět</vt:lpstr>
      <vt:lpstr>Prezentace aplikace PowerPoint</vt:lpstr>
      <vt:lpstr>CPI Index – Evropa aktualizováno</vt:lpstr>
      <vt:lpstr>CPI Index – Česká republika aktualizováno</vt:lpstr>
      <vt:lpstr>Prezentace aplikace PowerPoint</vt:lpstr>
      <vt:lpstr>Protikorupční dokumenty vlády</vt:lpstr>
      <vt:lpstr>Etický kodex</vt:lpstr>
      <vt:lpstr>Etický kodex</vt:lpstr>
      <vt:lpstr>Závaznost a vymahatelnost etického kodexu</vt:lpstr>
      <vt:lpstr>Závaznost a vymahatelnost etického kodexu</vt:lpstr>
      <vt:lpstr>Pravidla pro přijímání darů</vt:lpstr>
      <vt:lpstr>Dary podle zákoníku práce</vt:lpstr>
      <vt:lpstr>Dary podle zákona o státní službě</vt:lpstr>
      <vt:lpstr>Prezentace aplikace PowerPoint</vt:lpstr>
      <vt:lpstr> Střet zájmů</vt:lpstr>
      <vt:lpstr> Střet zájmů</vt:lpstr>
      <vt:lpstr>Předcházení střetu zájmů</vt:lpstr>
      <vt:lpstr>Lobbing</vt:lpstr>
      <vt:lpstr>Pojem lobbování</vt:lpstr>
      <vt:lpstr>Lobbing</vt:lpstr>
      <vt:lpstr>Lobbing</vt:lpstr>
      <vt:lpstr>Protikorupční jednání</vt:lpstr>
      <vt:lpstr>Prezentace aplikace PowerPoint</vt:lpstr>
      <vt:lpstr>Politická nebo veřejná činnost</vt:lpstr>
      <vt:lpstr>Interní protikorupční program</vt:lpstr>
      <vt:lpstr>Cíle IPP</vt:lpstr>
      <vt:lpstr>Na závěr – užitečné odkazy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Fadrný Dalibor Mgr. Bc.</cp:lastModifiedBy>
  <cp:revision>74</cp:revision>
  <dcterms:created xsi:type="dcterms:W3CDTF">2018-12-07T07:38:42Z</dcterms:created>
  <dcterms:modified xsi:type="dcterms:W3CDTF">2022-05-18T14:24:38Z</dcterms:modified>
</cp:coreProperties>
</file>